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71"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 id="274" r:id="rId19"/>
    <p:sldId id="275"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3" r:id="rId35"/>
    <p:sldId id="292" r:id="rId36"/>
    <p:sldId id="294"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40" autoAdjust="0"/>
  </p:normalViewPr>
  <p:slideViewPr>
    <p:cSldViewPr>
      <p:cViewPr varScale="1">
        <p:scale>
          <a:sx n="45" d="100"/>
          <a:sy n="45" d="100"/>
        </p:scale>
        <p:origin x="-120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9" name="Tytuł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pl-PL" smtClean="0"/>
              <a:t>Kliknij, aby edytować styl</a:t>
            </a:r>
            <a:endParaRPr kumimoji="0" lang="en-US"/>
          </a:p>
        </p:txBody>
      </p:sp>
      <p:sp>
        <p:nvSpPr>
          <p:cNvPr id="17" name="Podtytuł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30" name="Symbol zastępczy daty 29"/>
          <p:cNvSpPr>
            <a:spLocks noGrp="1"/>
          </p:cNvSpPr>
          <p:nvPr>
            <p:ph type="dt" sz="half" idx="10"/>
          </p:nvPr>
        </p:nvSpPr>
        <p:spPr/>
        <p:txBody>
          <a:bodyPr/>
          <a:lstStyle/>
          <a:p>
            <a:fld id="{4B087410-A9E0-4D44-8034-AB576015F945}" type="datetimeFigureOut">
              <a:rPr lang="en-US" smtClean="0"/>
              <a:pPr/>
              <a:t>5/19/2020</a:t>
            </a:fld>
            <a:endParaRPr lang="en-US"/>
          </a:p>
        </p:txBody>
      </p:sp>
      <p:sp>
        <p:nvSpPr>
          <p:cNvPr id="19" name="Symbol zastępczy stopki 18"/>
          <p:cNvSpPr>
            <a:spLocks noGrp="1"/>
          </p:cNvSpPr>
          <p:nvPr>
            <p:ph type="ftr" sz="quarter" idx="11"/>
          </p:nvPr>
        </p:nvSpPr>
        <p:spPr/>
        <p:txBody>
          <a:bodyPr/>
          <a:lstStyle/>
          <a:p>
            <a:endParaRPr lang="en-US"/>
          </a:p>
        </p:txBody>
      </p:sp>
      <p:sp>
        <p:nvSpPr>
          <p:cNvPr id="27" name="Symbol zastępczy numeru slajdu 26"/>
          <p:cNvSpPr>
            <a:spLocks noGrp="1"/>
          </p:cNvSpPr>
          <p:nvPr>
            <p:ph type="sldNum" sz="quarter" idx="12"/>
          </p:nvPr>
        </p:nvSpPr>
        <p:spPr/>
        <p:txBody>
          <a:bodyPr/>
          <a:lstStyle/>
          <a:p>
            <a:fld id="{7C9BD35D-A6E6-4CFC-8B9C-B8440D387E64}" type="slidenum">
              <a:rPr lang="en-US" smtClean="0"/>
              <a:pPr/>
              <a:t>‹#›</a:t>
            </a:fld>
            <a:endParaRPr lang="en-US"/>
          </a:p>
        </p:txBody>
      </p:sp>
    </p:spTree>
  </p:cSld>
  <p:clrMapOvr>
    <a:masterClrMapping/>
  </p:clrMapOvr>
  <p:transition advTm="1000">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4B087410-A9E0-4D44-8034-AB576015F945}" type="datetimeFigureOut">
              <a:rPr lang="en-US" smtClean="0"/>
              <a:pPr/>
              <a:t>5/19/2020</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7C9BD35D-A6E6-4CFC-8B9C-B8440D387E64}" type="slidenum">
              <a:rPr lang="en-US" smtClean="0"/>
              <a:pPr/>
              <a:t>‹#›</a:t>
            </a:fld>
            <a:endParaRPr lang="en-US"/>
          </a:p>
        </p:txBody>
      </p:sp>
    </p:spTree>
  </p:cSld>
  <p:clrMapOvr>
    <a:masterClrMapping/>
  </p:clrMapOvr>
  <p:transition advTm="1000">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914401"/>
            <a:ext cx="2057400" cy="5211763"/>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914401"/>
            <a:ext cx="6019800" cy="5211763"/>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4B087410-A9E0-4D44-8034-AB576015F945}" type="datetimeFigureOut">
              <a:rPr lang="en-US" smtClean="0"/>
              <a:pPr/>
              <a:t>5/19/2020</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7C9BD35D-A6E6-4CFC-8B9C-B8440D387E64}" type="slidenum">
              <a:rPr lang="en-US" smtClean="0"/>
              <a:pPr/>
              <a:t>‹#›</a:t>
            </a:fld>
            <a:endParaRPr lang="en-US"/>
          </a:p>
        </p:txBody>
      </p:sp>
    </p:spTree>
  </p:cSld>
  <p:clrMapOvr>
    <a:masterClrMapping/>
  </p:clrMapOvr>
  <p:transition advTm="1000">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zawartości 2"/>
          <p:cNvSpPr>
            <a:spLocks noGrp="1"/>
          </p:cNvSpPr>
          <p:nvPr>
            <p:ph idx="1"/>
          </p:nvPr>
        </p:nvSpPr>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4B087410-A9E0-4D44-8034-AB576015F945}" type="datetimeFigureOut">
              <a:rPr lang="en-US" smtClean="0"/>
              <a:pPr/>
              <a:t>5/19/2020</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7C9BD35D-A6E6-4CFC-8B9C-B8440D387E64}" type="slidenum">
              <a:rPr lang="en-US" smtClean="0"/>
              <a:pPr/>
              <a:t>‹#›</a:t>
            </a:fld>
            <a:endParaRPr lang="en-US"/>
          </a:p>
        </p:txBody>
      </p:sp>
    </p:spTree>
  </p:cSld>
  <p:clrMapOvr>
    <a:masterClrMapping/>
  </p:clrMapOvr>
  <p:transition advTm="1000">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p>
            <a:fld id="{4B087410-A9E0-4D44-8034-AB576015F945}" type="datetimeFigureOut">
              <a:rPr lang="en-US" smtClean="0"/>
              <a:pPr/>
              <a:t>5/19/2020</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7C9BD35D-A6E6-4CFC-8B9C-B8440D387E64}" type="slidenum">
              <a:rPr lang="en-US" smtClean="0"/>
              <a:pPr/>
              <a:t>‹#›</a:t>
            </a:fld>
            <a:endParaRPr lang="en-US"/>
          </a:p>
        </p:txBody>
      </p:sp>
    </p:spTree>
  </p:cSld>
  <p:clrMapOvr>
    <a:masterClrMapping/>
  </p:clrMapOvr>
  <p:transition advTm="1000">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229600" cy="1143000"/>
          </a:xfrm>
        </p:spPr>
        <p:txBody>
          <a:bodyPr/>
          <a:lstStyle/>
          <a:p>
            <a:r>
              <a:rPr kumimoji="0" lang="pl-PL" smtClean="0"/>
              <a:t>Kliknij, aby edytować styl</a:t>
            </a:r>
            <a:endParaRPr kumimoji="0" lang="en-US"/>
          </a:p>
        </p:txBody>
      </p:sp>
      <p:sp>
        <p:nvSpPr>
          <p:cNvPr id="3" name="Symbol zastępczy zawartości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4B087410-A9E0-4D44-8034-AB576015F945}" type="datetimeFigureOut">
              <a:rPr lang="en-US" smtClean="0"/>
              <a:pPr/>
              <a:t>5/19/2020</a:t>
            </a:fld>
            <a:endParaRPr lang="en-US"/>
          </a:p>
        </p:txBody>
      </p:sp>
      <p:sp>
        <p:nvSpPr>
          <p:cNvPr id="6" name="Symbol zastępczy stopki 5"/>
          <p:cNvSpPr>
            <a:spLocks noGrp="1"/>
          </p:cNvSpPr>
          <p:nvPr>
            <p:ph type="ftr" sz="quarter" idx="11"/>
          </p:nvPr>
        </p:nvSpPr>
        <p:spPr/>
        <p:txBody>
          <a:bodyPr/>
          <a:lstStyle/>
          <a:p>
            <a:endParaRPr lang="en-US"/>
          </a:p>
        </p:txBody>
      </p:sp>
      <p:sp>
        <p:nvSpPr>
          <p:cNvPr id="7" name="Symbol zastępczy numeru slajdu 6"/>
          <p:cNvSpPr>
            <a:spLocks noGrp="1"/>
          </p:cNvSpPr>
          <p:nvPr>
            <p:ph type="sldNum" sz="quarter" idx="12"/>
          </p:nvPr>
        </p:nvSpPr>
        <p:spPr/>
        <p:txBody>
          <a:bodyPr/>
          <a:lstStyle/>
          <a:p>
            <a:fld id="{7C9BD35D-A6E6-4CFC-8B9C-B8440D387E64}" type="slidenum">
              <a:rPr lang="en-US" smtClean="0"/>
              <a:pPr/>
              <a:t>‹#›</a:t>
            </a:fld>
            <a:endParaRPr lang="en-US"/>
          </a:p>
        </p:txBody>
      </p:sp>
    </p:spTree>
  </p:cSld>
  <p:clrMapOvr>
    <a:masterClrMapping/>
  </p:clrMapOvr>
  <p:transition advTm="1000">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229600" cy="1143000"/>
          </a:xfrm>
        </p:spPr>
        <p:txBody>
          <a:bodyPr tIns="45720" anchor="b"/>
          <a:lstStyle>
            <a:lvl1pPr>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p>
            <a:fld id="{4B087410-A9E0-4D44-8034-AB576015F945}" type="datetimeFigureOut">
              <a:rPr lang="en-US" smtClean="0"/>
              <a:pPr/>
              <a:t>5/19/2020</a:t>
            </a:fld>
            <a:endParaRPr lang="en-US"/>
          </a:p>
        </p:txBody>
      </p:sp>
      <p:sp>
        <p:nvSpPr>
          <p:cNvPr id="8" name="Symbol zastępczy stopki 7"/>
          <p:cNvSpPr>
            <a:spLocks noGrp="1"/>
          </p:cNvSpPr>
          <p:nvPr>
            <p:ph type="ftr" sz="quarter" idx="11"/>
          </p:nvPr>
        </p:nvSpPr>
        <p:spPr/>
        <p:txBody>
          <a:bodyPr/>
          <a:lstStyle/>
          <a:p>
            <a:endParaRPr lang="en-US"/>
          </a:p>
        </p:txBody>
      </p:sp>
      <p:sp>
        <p:nvSpPr>
          <p:cNvPr id="9" name="Symbol zastępczy numeru slajdu 8"/>
          <p:cNvSpPr>
            <a:spLocks noGrp="1"/>
          </p:cNvSpPr>
          <p:nvPr>
            <p:ph type="sldNum" sz="quarter" idx="12"/>
          </p:nvPr>
        </p:nvSpPr>
        <p:spPr/>
        <p:txBody>
          <a:bodyPr/>
          <a:lstStyle/>
          <a:p>
            <a:fld id="{7C9BD35D-A6E6-4CFC-8B9C-B8440D387E64}" type="slidenum">
              <a:rPr lang="en-US" smtClean="0"/>
              <a:pPr/>
              <a:t>‹#›</a:t>
            </a:fld>
            <a:endParaRPr lang="en-US"/>
          </a:p>
        </p:txBody>
      </p:sp>
    </p:spTree>
  </p:cSld>
  <p:clrMapOvr>
    <a:masterClrMapping/>
  </p:clrMapOvr>
  <p:transition advTm="1000">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fld id="{4B087410-A9E0-4D44-8034-AB576015F945}" type="datetimeFigureOut">
              <a:rPr lang="en-US" smtClean="0"/>
              <a:pPr/>
              <a:t>5/19/2020</a:t>
            </a:fld>
            <a:endParaRPr lang="en-US"/>
          </a:p>
        </p:txBody>
      </p:sp>
      <p:sp>
        <p:nvSpPr>
          <p:cNvPr id="4" name="Symbol zastępczy stopki 3"/>
          <p:cNvSpPr>
            <a:spLocks noGrp="1"/>
          </p:cNvSpPr>
          <p:nvPr>
            <p:ph type="ftr" sz="quarter" idx="11"/>
          </p:nvPr>
        </p:nvSpPr>
        <p:spPr/>
        <p:txBody>
          <a:bodyPr/>
          <a:lstStyle/>
          <a:p>
            <a:endParaRPr lang="en-US"/>
          </a:p>
        </p:txBody>
      </p:sp>
      <p:sp>
        <p:nvSpPr>
          <p:cNvPr id="5" name="Symbol zastępczy numeru slajdu 4"/>
          <p:cNvSpPr>
            <a:spLocks noGrp="1"/>
          </p:cNvSpPr>
          <p:nvPr>
            <p:ph type="sldNum" sz="quarter" idx="12"/>
          </p:nvPr>
        </p:nvSpPr>
        <p:spPr/>
        <p:txBody>
          <a:bodyPr/>
          <a:lstStyle/>
          <a:p>
            <a:fld id="{7C9BD35D-A6E6-4CFC-8B9C-B8440D387E64}" type="slidenum">
              <a:rPr lang="en-US" smtClean="0"/>
              <a:pPr/>
              <a:t>‹#›</a:t>
            </a:fld>
            <a:endParaRPr lang="en-US"/>
          </a:p>
        </p:txBody>
      </p:sp>
    </p:spTree>
  </p:cSld>
  <p:clrMapOvr>
    <a:masterClrMapping/>
  </p:clrMapOvr>
  <p:transition advTm="1000">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4B087410-A9E0-4D44-8034-AB576015F945}" type="datetimeFigureOut">
              <a:rPr lang="en-US" smtClean="0"/>
              <a:pPr/>
              <a:t>5/19/2020</a:t>
            </a:fld>
            <a:endParaRPr lang="en-US"/>
          </a:p>
        </p:txBody>
      </p:sp>
      <p:sp>
        <p:nvSpPr>
          <p:cNvPr id="3" name="Symbol zastępczy stopki 2"/>
          <p:cNvSpPr>
            <a:spLocks noGrp="1"/>
          </p:cNvSpPr>
          <p:nvPr>
            <p:ph type="ftr" sz="quarter" idx="11"/>
          </p:nvPr>
        </p:nvSpPr>
        <p:spPr/>
        <p:txBody>
          <a:bodyPr/>
          <a:lstStyle/>
          <a:p>
            <a:endParaRPr lang="en-US"/>
          </a:p>
        </p:txBody>
      </p:sp>
      <p:sp>
        <p:nvSpPr>
          <p:cNvPr id="4" name="Symbol zastępczy numeru slajdu 3"/>
          <p:cNvSpPr>
            <a:spLocks noGrp="1"/>
          </p:cNvSpPr>
          <p:nvPr>
            <p:ph type="sldNum" sz="quarter" idx="12"/>
          </p:nvPr>
        </p:nvSpPr>
        <p:spPr/>
        <p:txBody>
          <a:bodyPr/>
          <a:lstStyle/>
          <a:p>
            <a:fld id="{7C9BD35D-A6E6-4CFC-8B9C-B8440D387E64}" type="slidenum">
              <a:rPr lang="en-US" smtClean="0"/>
              <a:pPr/>
              <a:t>‹#›</a:t>
            </a:fld>
            <a:endParaRPr lang="en-US"/>
          </a:p>
        </p:txBody>
      </p:sp>
    </p:spTree>
  </p:cSld>
  <p:clrMapOvr>
    <a:masterClrMapping/>
  </p:clrMapOvr>
  <p:transition advTm="1000">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4B087410-A9E0-4D44-8034-AB576015F945}" type="datetimeFigureOut">
              <a:rPr lang="en-US" smtClean="0"/>
              <a:pPr/>
              <a:t>5/19/2020</a:t>
            </a:fld>
            <a:endParaRPr lang="en-US"/>
          </a:p>
        </p:txBody>
      </p:sp>
      <p:sp>
        <p:nvSpPr>
          <p:cNvPr id="6" name="Symbol zastępczy stopki 5"/>
          <p:cNvSpPr>
            <a:spLocks noGrp="1"/>
          </p:cNvSpPr>
          <p:nvPr>
            <p:ph type="ftr" sz="quarter" idx="11"/>
          </p:nvPr>
        </p:nvSpPr>
        <p:spPr/>
        <p:txBody>
          <a:bodyPr/>
          <a:lstStyle/>
          <a:p>
            <a:endParaRPr lang="en-US"/>
          </a:p>
        </p:txBody>
      </p:sp>
      <p:sp>
        <p:nvSpPr>
          <p:cNvPr id="7" name="Symbol zastępczy numeru slajdu 6"/>
          <p:cNvSpPr>
            <a:spLocks noGrp="1"/>
          </p:cNvSpPr>
          <p:nvPr>
            <p:ph type="sldNum" sz="quarter" idx="12"/>
          </p:nvPr>
        </p:nvSpPr>
        <p:spPr/>
        <p:txBody>
          <a:bodyPr/>
          <a:lstStyle/>
          <a:p>
            <a:fld id="{7C9BD35D-A6E6-4CFC-8B9C-B8440D387E64}" type="slidenum">
              <a:rPr lang="en-US" smtClean="0"/>
              <a:pPr/>
              <a:t>‹#›</a:t>
            </a:fld>
            <a:endParaRPr lang="en-US"/>
          </a:p>
        </p:txBody>
      </p:sp>
    </p:spTree>
  </p:cSld>
  <p:clrMapOvr>
    <a:masterClrMapping/>
  </p:clrMapOvr>
  <p:transition advTm="1000">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9" name="Prostokąt ze ściętym i zaokrąglonym rogiem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ójkąt prostokątny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ytuł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pl-PL" smtClean="0"/>
              <a:t>Kliknij, aby edytować styl</a:t>
            </a:r>
            <a:endParaRPr kumimoji="0" lang="en-US"/>
          </a:p>
        </p:txBody>
      </p:sp>
      <p:sp>
        <p:nvSpPr>
          <p:cNvPr id="4" name="Symbol zastępczy tekstu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p:txBody>
          <a:bodyPr/>
          <a:lstStyle/>
          <a:p>
            <a:fld id="{4B087410-A9E0-4D44-8034-AB576015F945}" type="datetimeFigureOut">
              <a:rPr lang="en-US" smtClean="0"/>
              <a:pPr/>
              <a:t>5/19/2020</a:t>
            </a:fld>
            <a:endParaRPr lang="en-US"/>
          </a:p>
        </p:txBody>
      </p:sp>
      <p:sp>
        <p:nvSpPr>
          <p:cNvPr id="6" name="Symbol zastępczy stopki 5"/>
          <p:cNvSpPr>
            <a:spLocks noGrp="1"/>
          </p:cNvSpPr>
          <p:nvPr>
            <p:ph type="ftr" sz="quarter" idx="11"/>
          </p:nvPr>
        </p:nvSpPr>
        <p:spPr/>
        <p:txBody>
          <a:bodyPr/>
          <a:lstStyle/>
          <a:p>
            <a:endParaRPr lang="en-US"/>
          </a:p>
        </p:txBody>
      </p:sp>
      <p:sp>
        <p:nvSpPr>
          <p:cNvPr id="7" name="Symbol zastępczy numeru slajdu 6"/>
          <p:cNvSpPr>
            <a:spLocks noGrp="1"/>
          </p:cNvSpPr>
          <p:nvPr>
            <p:ph type="sldNum" sz="quarter" idx="12"/>
          </p:nvPr>
        </p:nvSpPr>
        <p:spPr>
          <a:xfrm>
            <a:off x="8077200" y="6356350"/>
            <a:ext cx="609600" cy="365125"/>
          </a:xfrm>
        </p:spPr>
        <p:txBody>
          <a:bodyPr/>
          <a:lstStyle/>
          <a:p>
            <a:fld id="{7C9BD35D-A6E6-4CFC-8B9C-B8440D387E64}" type="slidenum">
              <a:rPr lang="en-US" smtClean="0"/>
              <a:pPr/>
              <a:t>‹#›</a:t>
            </a:fld>
            <a:endParaRPr lang="en-US"/>
          </a:p>
        </p:txBody>
      </p:sp>
      <p:sp>
        <p:nvSpPr>
          <p:cNvPr id="3" name="Symbol zastępczy obrazu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pl-PL" smtClean="0"/>
              <a:t>Kliknij ikonę, aby dodać obraz</a:t>
            </a:r>
            <a:endParaRPr kumimoji="0" lang="en-US" dirty="0"/>
          </a:p>
        </p:txBody>
      </p:sp>
      <p:sp>
        <p:nvSpPr>
          <p:cNvPr id="10" name="Dowolny kształt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Dowolny kształt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advTm="1000">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Dowolny kształt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Dowolny kształt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ymbol zastępczy tytułu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pl-PL" smtClean="0"/>
              <a:t>Kliknij, aby edytować styl</a:t>
            </a:r>
            <a:endParaRPr kumimoji="0" lang="en-US"/>
          </a:p>
        </p:txBody>
      </p:sp>
      <p:sp>
        <p:nvSpPr>
          <p:cNvPr id="30" name="Symbol zastępczy tekstu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0" name="Symbol zastępczy daty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B087410-A9E0-4D44-8034-AB576015F945}" type="datetimeFigureOut">
              <a:rPr lang="en-US" smtClean="0"/>
              <a:pPr/>
              <a:t>5/19/2020</a:t>
            </a:fld>
            <a:endParaRPr lang="en-US"/>
          </a:p>
        </p:txBody>
      </p:sp>
      <p:sp>
        <p:nvSpPr>
          <p:cNvPr id="22" name="Symbol zastępczy stopki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ymbol zastępczy numeru slajdu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C9BD35D-A6E6-4CFC-8B9C-B8440D387E64}" type="slidenum">
              <a:rPr lang="en-US" smtClean="0"/>
              <a:pPr/>
              <a:t>‹#›</a:t>
            </a:fld>
            <a:endParaRPr lang="en-US"/>
          </a:p>
        </p:txBody>
      </p:sp>
      <p:grpSp>
        <p:nvGrpSpPr>
          <p:cNvPr id="2" name="Grupa 1"/>
          <p:cNvGrpSpPr/>
          <p:nvPr/>
        </p:nvGrpSpPr>
        <p:grpSpPr>
          <a:xfrm>
            <a:off x="-19017" y="202408"/>
            <a:ext cx="9180548" cy="649224"/>
            <a:chOff x="-19045" y="216550"/>
            <a:chExt cx="9180548" cy="649224"/>
          </a:xfrm>
        </p:grpSpPr>
        <p:sp>
          <p:nvSpPr>
            <p:cNvPr id="12" name="Dowolny kształt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Dowolny kształt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advTm="1000">
    <p:zoom/>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p:cNvSpPr>
            <a:spLocks noGrp="1"/>
          </p:cNvSpPr>
          <p:nvPr>
            <p:ph type="title"/>
          </p:nvPr>
        </p:nvSpPr>
        <p:spPr/>
        <p:txBody>
          <a:bodyPr>
            <a:normAutofit/>
          </a:bodyPr>
          <a:lstStyle/>
          <a:p>
            <a:r>
              <a:rPr lang="pl-PL" b="1" i="1" u="sng" dirty="0" smtClean="0">
                <a:solidFill>
                  <a:srgbClr val="FF0000"/>
                </a:solidFill>
                <a:latin typeface="Brush Script MT" pitchFamily="66" charset="0"/>
              </a:rPr>
              <a:t>Moje spotkanie z Janem Pawłem II</a:t>
            </a:r>
            <a:endParaRPr lang="en-US" b="1" i="1" u="sng" dirty="0">
              <a:solidFill>
                <a:srgbClr val="FF0000"/>
              </a:solidFill>
              <a:latin typeface="Brush Script MT" pitchFamily="66" charset="0"/>
            </a:endParaRPr>
          </a:p>
        </p:txBody>
      </p:sp>
      <p:sp>
        <p:nvSpPr>
          <p:cNvPr id="7" name="Symbol zastępczy zawartości 6"/>
          <p:cNvSpPr>
            <a:spLocks noGrp="1"/>
          </p:cNvSpPr>
          <p:nvPr>
            <p:ph sz="half" idx="1"/>
          </p:nvPr>
        </p:nvSpPr>
        <p:spPr/>
        <p:txBody>
          <a:bodyPr/>
          <a:lstStyle/>
          <a:p>
            <a:pPr>
              <a:buNone/>
            </a:pPr>
            <a:endParaRPr lang="pl-PL" dirty="0" smtClean="0"/>
          </a:p>
          <a:p>
            <a:pPr>
              <a:buNone/>
            </a:pPr>
            <a:endParaRPr lang="pl-PL" dirty="0" smtClean="0"/>
          </a:p>
          <a:p>
            <a:pPr>
              <a:buNone/>
            </a:pPr>
            <a:endParaRPr lang="pl-PL" dirty="0" smtClean="0"/>
          </a:p>
          <a:p>
            <a:pPr>
              <a:buNone/>
            </a:pPr>
            <a:endParaRPr lang="pl-PL" dirty="0" smtClean="0"/>
          </a:p>
          <a:p>
            <a:pPr>
              <a:buNone/>
            </a:pPr>
            <a:endParaRPr lang="pl-PL" dirty="0" smtClean="0"/>
          </a:p>
          <a:p>
            <a:pPr>
              <a:buNone/>
            </a:pPr>
            <a:endParaRPr lang="pl-PL" dirty="0" smtClean="0"/>
          </a:p>
          <a:p>
            <a:pPr>
              <a:buNone/>
            </a:pPr>
            <a:endParaRPr lang="pl-PL" dirty="0" smtClean="0"/>
          </a:p>
          <a:p>
            <a:pPr>
              <a:buNone/>
            </a:pPr>
            <a:endParaRPr lang="pl-PL" dirty="0" smtClean="0"/>
          </a:p>
          <a:p>
            <a:pPr>
              <a:buNone/>
            </a:pPr>
            <a:r>
              <a:rPr lang="pl-PL" dirty="0" smtClean="0">
                <a:solidFill>
                  <a:schemeClr val="bg1"/>
                </a:solidFill>
              </a:rPr>
              <a:t>Kacper świtalski </a:t>
            </a:r>
            <a:r>
              <a:rPr lang="pl-PL" smtClean="0">
                <a:solidFill>
                  <a:schemeClr val="bg1"/>
                </a:solidFill>
              </a:rPr>
              <a:t>kl.Vc</a:t>
            </a:r>
            <a:endParaRPr lang="en-US" dirty="0">
              <a:solidFill>
                <a:schemeClr val="bg1"/>
              </a:solidFill>
            </a:endParaRPr>
          </a:p>
        </p:txBody>
      </p:sp>
      <p:pic>
        <p:nvPicPr>
          <p:cNvPr id="9" name="Symbol zastępczy zawartości 8" descr="JPII.jpg"/>
          <p:cNvPicPr>
            <a:picLocks noGrp="1" noChangeAspect="1"/>
          </p:cNvPicPr>
          <p:nvPr>
            <p:ph sz="half" idx="2"/>
          </p:nvPr>
        </p:nvPicPr>
        <p:blipFill>
          <a:blip r:embed="rId2"/>
          <a:stretch>
            <a:fillRect/>
          </a:stretch>
        </p:blipFill>
        <p:spPr>
          <a:xfrm>
            <a:off x="4953000" y="2362200"/>
            <a:ext cx="3505200" cy="419609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advTm="1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xEl>
                                              <p:pRg st="8" end="8"/>
                                            </p:txEl>
                                          </p:spTgt>
                                        </p:tgtEl>
                                        <p:attrNameLst>
                                          <p:attrName>style.visibility</p:attrName>
                                        </p:attrNameLst>
                                      </p:cBhvr>
                                      <p:to>
                                        <p:strVal val="visible"/>
                                      </p:to>
                                    </p:set>
                                    <p:animEffect transition="in" filter="fade">
                                      <p:cBhvr>
                                        <p:cTn id="19" dur="20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en-US"/>
          </a:p>
        </p:txBody>
      </p:sp>
      <p:sp>
        <p:nvSpPr>
          <p:cNvPr id="3" name="Symbol zastępczy zawartości 2"/>
          <p:cNvSpPr>
            <a:spLocks noGrp="1"/>
          </p:cNvSpPr>
          <p:nvPr>
            <p:ph idx="1"/>
          </p:nvPr>
        </p:nvSpPr>
        <p:spPr>
          <a:xfrm>
            <a:off x="228600" y="1935480"/>
            <a:ext cx="8686800" cy="4389120"/>
          </a:xfrm>
        </p:spPr>
        <p:txBody>
          <a:bodyPr>
            <a:normAutofit fontScale="92500"/>
          </a:bodyPr>
          <a:lstStyle/>
          <a:p>
            <a:r>
              <a:rPr lang="pl-PL" dirty="0" smtClean="0">
                <a:solidFill>
                  <a:schemeClr val="bg1"/>
                </a:solidFill>
              </a:rPr>
              <a:t>W tym czasie Karol Wojtyła wziął udział w rekolekcjach organizowanych w parafii św. Stanisława Kostki na Dębnikach. Tutaj nawiązał kontakt z krawcem Janem Tyranowskim. Oczytany w pismach św. Jana od Krzyża i św. Teresy z Avila, swoimi zainteresowaniami wywarł wpływ na Wojtyłę.</a:t>
            </a:r>
          </a:p>
          <a:p>
            <a:r>
              <a:rPr lang="pl-PL" dirty="0" smtClean="0">
                <a:solidFill>
                  <a:schemeClr val="bg1"/>
                </a:solidFill>
              </a:rPr>
              <a:t>Na początku </a:t>
            </a:r>
            <a:r>
              <a:rPr lang="pl-PL" b="1" dirty="0" smtClean="0">
                <a:solidFill>
                  <a:srgbClr val="FF0000"/>
                </a:solidFill>
              </a:rPr>
              <a:t>1941</a:t>
            </a:r>
            <a:r>
              <a:rPr lang="pl-PL" dirty="0" smtClean="0">
                <a:solidFill>
                  <a:schemeClr val="bg1"/>
                </a:solidFill>
              </a:rPr>
              <a:t> roku ojciec Wojtyły zachorował. Gdy 18 lutego Karol, który się nim opiekował, wrócił do domu, zastał swego ojca martwego. Tę śmierć odczuł bardzo boleśnie. Karola Wojtyłę seniora pochowano na Cmentarzu Rakowickim w Krakowie. A młody Karol zamieszkał u państwa Kydryńskich, którzy ofiarowali mu swoją pomoc i wsparcie.</a:t>
            </a:r>
          </a:p>
          <a:p>
            <a:endParaRPr lang="en-US" dirty="0"/>
          </a:p>
        </p:txBody>
      </p:sp>
    </p:spTree>
  </p:cSld>
  <p:clrMapOvr>
    <a:masterClrMapping/>
  </p:clrMapOvr>
  <p:transition advTm="1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tekstu 4"/>
          <p:cNvSpPr>
            <a:spLocks noGrp="1"/>
          </p:cNvSpPr>
          <p:nvPr>
            <p:ph type="body" idx="1"/>
          </p:nvPr>
        </p:nvSpPr>
        <p:spPr>
          <a:xfrm>
            <a:off x="1219200" y="457200"/>
            <a:ext cx="4876800" cy="1219200"/>
          </a:xfrm>
        </p:spPr>
        <p:txBody>
          <a:bodyPr/>
          <a:lstStyle/>
          <a:p>
            <a:r>
              <a:rPr lang="pl-PL" sz="3200" i="1" u="sng" dirty="0" smtClean="0">
                <a:solidFill>
                  <a:srgbClr val="FFFF00"/>
                </a:solidFill>
              </a:rPr>
              <a:t>Grób rodziny Wojtyłów</a:t>
            </a:r>
            <a:endParaRPr lang="en-US" sz="3200" i="1" u="sng" dirty="0">
              <a:solidFill>
                <a:srgbClr val="FFFF00"/>
              </a:solidFill>
            </a:endParaRPr>
          </a:p>
        </p:txBody>
      </p:sp>
      <p:sp>
        <p:nvSpPr>
          <p:cNvPr id="7" name="Symbol zastępczy tekstu 6"/>
          <p:cNvSpPr>
            <a:spLocks noGrp="1"/>
          </p:cNvSpPr>
          <p:nvPr>
            <p:ph type="body" sz="half" idx="3"/>
          </p:nvPr>
        </p:nvSpPr>
        <p:spPr/>
        <p:txBody>
          <a:bodyPr/>
          <a:lstStyle/>
          <a:p>
            <a:endParaRPr lang="en-US"/>
          </a:p>
        </p:txBody>
      </p:sp>
      <p:pic>
        <p:nvPicPr>
          <p:cNvPr id="9" name="Symbol zastępczy zawartości 8" descr="22.jpg"/>
          <p:cNvPicPr>
            <a:picLocks noGrp="1" noChangeAspect="1"/>
          </p:cNvPicPr>
          <p:nvPr>
            <p:ph sz="quarter" idx="4"/>
          </p:nvPr>
        </p:nvPicPr>
        <p:blipFill>
          <a:blip r:embed="rId2"/>
          <a:stretch>
            <a:fillRect/>
          </a:stretch>
        </p:blipFill>
        <p:spPr>
          <a:xfrm>
            <a:off x="2743200" y="1752600"/>
            <a:ext cx="5943600" cy="457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advTm="1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457200" y="1295400"/>
            <a:ext cx="4038600" cy="5059525"/>
          </a:xfrm>
        </p:spPr>
        <p:txBody>
          <a:bodyPr>
            <a:normAutofit fontScale="92500" lnSpcReduction="10000"/>
          </a:bodyPr>
          <a:lstStyle/>
          <a:p>
            <a:r>
              <a:rPr lang="pl-PL" dirty="0" smtClean="0">
                <a:solidFill>
                  <a:schemeClr val="bg1"/>
                </a:solidFill>
              </a:rPr>
              <a:t>W przezwyciężeniu smutku po stracie ojca Karolowi pomógł dawny nauczyciel z Wadowic, Mieczysław Kotlarczyk. Założył teatr nazwany później Teatrem Rapsodycznym. Repertuar obejmował m.in. „Quo </a:t>
            </a:r>
            <a:r>
              <a:rPr lang="pl-PL" dirty="0" err="1" smtClean="0">
                <a:solidFill>
                  <a:schemeClr val="bg1"/>
                </a:solidFill>
              </a:rPr>
              <a:t>vadis</a:t>
            </a:r>
            <a:r>
              <a:rPr lang="pl-PL" dirty="0" smtClean="0">
                <a:solidFill>
                  <a:schemeClr val="bg1"/>
                </a:solidFill>
              </a:rPr>
              <a:t>”, „Króla-Ducha”, „Beniowskiego” i „Pana Tadeusza”. Z teatrem od początku istnienia związał się także Karol Wojtyła.</a:t>
            </a:r>
            <a:endParaRPr lang="en-US" dirty="0">
              <a:solidFill>
                <a:schemeClr val="bg1"/>
              </a:solidFill>
            </a:endParaRPr>
          </a:p>
        </p:txBody>
      </p:sp>
      <p:pic>
        <p:nvPicPr>
          <p:cNvPr id="6" name="Symbol zastępczy zawartości 5" descr="kanwa-z-nadrukiem-jan-pawel-ii.jpg"/>
          <p:cNvPicPr>
            <a:picLocks noGrp="1" noChangeAspect="1"/>
          </p:cNvPicPr>
          <p:nvPr>
            <p:ph sz="half" idx="2"/>
          </p:nvPr>
        </p:nvPicPr>
        <p:blipFill>
          <a:blip r:embed="rId2"/>
          <a:stretch>
            <a:fillRect/>
          </a:stretch>
        </p:blipFill>
        <p:spPr>
          <a:xfrm>
            <a:off x="4953000" y="304800"/>
            <a:ext cx="3962400" cy="4633119"/>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ransition advTm="1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en-US"/>
          </a:p>
        </p:txBody>
      </p:sp>
      <p:sp>
        <p:nvSpPr>
          <p:cNvPr id="3" name="Symbol zastępczy zawartości 2"/>
          <p:cNvSpPr>
            <a:spLocks noGrp="1"/>
          </p:cNvSpPr>
          <p:nvPr>
            <p:ph idx="1"/>
          </p:nvPr>
        </p:nvSpPr>
        <p:spPr/>
        <p:txBody>
          <a:bodyPr>
            <a:noAutofit/>
          </a:bodyPr>
          <a:lstStyle/>
          <a:p>
            <a:r>
              <a:rPr lang="pl-PL" sz="2400" dirty="0" smtClean="0">
                <a:solidFill>
                  <a:schemeClr val="bg1"/>
                </a:solidFill>
              </a:rPr>
              <a:t>W </a:t>
            </a:r>
            <a:r>
              <a:rPr lang="pl-PL" sz="2400" b="1" dirty="0" smtClean="0">
                <a:solidFill>
                  <a:srgbClr val="FF0000"/>
                </a:solidFill>
              </a:rPr>
              <a:t>1942</a:t>
            </a:r>
            <a:r>
              <a:rPr lang="pl-PL" sz="2400" dirty="0" smtClean="0">
                <a:solidFill>
                  <a:srgbClr val="FF0000"/>
                </a:solidFill>
              </a:rPr>
              <a:t> </a:t>
            </a:r>
            <a:r>
              <a:rPr lang="pl-PL" sz="2400" dirty="0" smtClean="0">
                <a:solidFill>
                  <a:schemeClr val="bg1"/>
                </a:solidFill>
              </a:rPr>
              <a:t>roku Wojtyła podjął decyzję o wstąpieniu do tajnego seminarium duchownego. Rano asystował przy mszy księciu metropolicie Adamowi Sapiesze, a potem pracował w „Solvayu”. Noce poświęcał nauce. Sytuacja zmieniła się na początku sierpnia 1944 roku. Niemcy przeprowadzili masowe łapanki, aby uniknąć wybuchu powstania ludności Krakowa. Wywozili wszystkich ujętych młodych mężczyzn – niedziela </a:t>
            </a:r>
            <a:r>
              <a:rPr lang="pl-PL" sz="2400" b="1" dirty="0" smtClean="0">
                <a:solidFill>
                  <a:srgbClr val="FF0000"/>
                </a:solidFill>
              </a:rPr>
              <a:t>6 sierpnia 1944</a:t>
            </a:r>
            <a:r>
              <a:rPr lang="pl-PL" sz="2400" dirty="0" smtClean="0">
                <a:solidFill>
                  <a:srgbClr val="FF0000"/>
                </a:solidFill>
              </a:rPr>
              <a:t> </a:t>
            </a:r>
            <a:r>
              <a:rPr lang="pl-PL" sz="2400" dirty="0" smtClean="0">
                <a:solidFill>
                  <a:schemeClr val="bg1"/>
                </a:solidFill>
              </a:rPr>
              <a:t>została nazwana „czarną niedzielą”. Wojtyła uniknął łapanki, gdyż dzięki arcybiskupowi Sapiesze klerycy znaleźli schronienie w pałacu biskupim. </a:t>
            </a:r>
            <a:r>
              <a:rPr lang="pl-PL" sz="2400" b="1" dirty="0" smtClean="0">
                <a:solidFill>
                  <a:srgbClr val="FF0000"/>
                </a:solidFill>
              </a:rPr>
              <a:t>18 stycznia 1945</a:t>
            </a:r>
            <a:r>
              <a:rPr lang="pl-PL" sz="2400" dirty="0" smtClean="0">
                <a:solidFill>
                  <a:schemeClr val="bg1"/>
                </a:solidFill>
              </a:rPr>
              <a:t> roku do Krakowa wkroczyły wojska sowieckie.</a:t>
            </a:r>
            <a:endParaRPr lang="en-US" sz="2400" dirty="0">
              <a:solidFill>
                <a:schemeClr val="bg1"/>
              </a:solidFill>
            </a:endParaRPr>
          </a:p>
        </p:txBody>
      </p:sp>
    </p:spTree>
  </p:cSld>
  <p:clrMapOvr>
    <a:masterClrMapping/>
  </p:clrMapOvr>
  <p:transition advTm="1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i="1" u="sng" dirty="0" smtClean="0">
                <a:solidFill>
                  <a:srgbClr val="FF0000"/>
                </a:solidFill>
              </a:rPr>
              <a:t>Posługa kapłańska i biskupia </a:t>
            </a:r>
            <a:endParaRPr lang="en-US" i="1" u="sng" dirty="0">
              <a:solidFill>
                <a:srgbClr val="FF0000"/>
              </a:solidFill>
            </a:endParaRPr>
          </a:p>
        </p:txBody>
      </p:sp>
      <p:sp>
        <p:nvSpPr>
          <p:cNvPr id="3" name="Symbol zastępczy zawartości 2"/>
          <p:cNvSpPr>
            <a:spLocks noGrp="1"/>
          </p:cNvSpPr>
          <p:nvPr>
            <p:ph idx="1"/>
          </p:nvPr>
        </p:nvSpPr>
        <p:spPr/>
        <p:txBody>
          <a:bodyPr>
            <a:normAutofit fontScale="92500" lnSpcReduction="20000"/>
          </a:bodyPr>
          <a:lstStyle/>
          <a:p>
            <a:r>
              <a:rPr lang="pl-PL" dirty="0" smtClean="0">
                <a:solidFill>
                  <a:schemeClr val="bg1"/>
                </a:solidFill>
              </a:rPr>
              <a:t>Po wojnie, w </a:t>
            </a:r>
            <a:r>
              <a:rPr lang="pl-PL" b="1" dirty="0" smtClean="0">
                <a:solidFill>
                  <a:srgbClr val="FF0000"/>
                </a:solidFill>
              </a:rPr>
              <a:t>sierpniu 1946</a:t>
            </a:r>
            <a:r>
              <a:rPr lang="pl-PL" dirty="0" smtClean="0">
                <a:solidFill>
                  <a:srgbClr val="FF0000"/>
                </a:solidFill>
              </a:rPr>
              <a:t> </a:t>
            </a:r>
            <a:r>
              <a:rPr lang="pl-PL" dirty="0" smtClean="0">
                <a:solidFill>
                  <a:schemeClr val="bg1"/>
                </a:solidFill>
              </a:rPr>
              <a:t>roku Wojtyła ukończył celująco czteroletnie studia teologiczne. 1 listopada z rąk kardynała Sapiehy otrzymał święcenia kapłańskie, a następnie odprawił swoją pierwszą mszę świętej w krypcie św. Leonarda na Wawelu. </a:t>
            </a:r>
            <a:r>
              <a:rPr lang="pl-PL" b="1" dirty="0" smtClean="0">
                <a:solidFill>
                  <a:srgbClr val="FF0000"/>
                </a:solidFill>
              </a:rPr>
              <a:t>15 listopada</a:t>
            </a:r>
            <a:r>
              <a:rPr lang="pl-PL" dirty="0" smtClean="0">
                <a:solidFill>
                  <a:schemeClr val="bg1"/>
                </a:solidFill>
              </a:rPr>
              <a:t> udał się do Rzymu, aby podjąć studia na Papieskim Uniwersytecie Dominikańskim – </a:t>
            </a:r>
            <a:r>
              <a:rPr lang="pl-PL" dirty="0" err="1" smtClean="0">
                <a:solidFill>
                  <a:schemeClr val="bg1"/>
                </a:solidFill>
              </a:rPr>
              <a:t>Angelicum</a:t>
            </a:r>
            <a:r>
              <a:rPr lang="pl-PL" dirty="0" smtClean="0">
                <a:solidFill>
                  <a:schemeClr val="bg1"/>
                </a:solidFill>
              </a:rPr>
              <a:t>. Zamieszkiwał wówczas w Kolegium Belgijskim przy Via del </a:t>
            </a:r>
            <a:r>
              <a:rPr lang="pl-PL" dirty="0" err="1" smtClean="0">
                <a:solidFill>
                  <a:schemeClr val="bg1"/>
                </a:solidFill>
              </a:rPr>
              <a:t>Quirinale</a:t>
            </a:r>
            <a:r>
              <a:rPr lang="pl-PL" dirty="0" smtClean="0">
                <a:solidFill>
                  <a:schemeClr val="bg1"/>
                </a:solidFill>
              </a:rPr>
              <a:t> 26. Wojtyła miał również poznawać Rzym i podpatrywać metody prowadzenia działalności duszpasterskiej, stosowane w innych krajach. W Rzymie uczestniczył we mszy św. celebrowanej przez Ojca Pio. Według relacji niektórych osób Ojciec Pio przepowiedział Karolowi Wojtyle, iż obejmie on Tron Piotrowy.</a:t>
            </a:r>
            <a:endParaRPr lang="en-US" dirty="0">
              <a:solidFill>
                <a:schemeClr val="bg1"/>
              </a:solidFill>
            </a:endParaRPr>
          </a:p>
        </p:txBody>
      </p:sp>
    </p:spTree>
  </p:cSld>
  <p:clrMapOvr>
    <a:masterClrMapping/>
  </p:clrMapOvr>
  <p:transition advTm="1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idx="1"/>
          </p:nvPr>
        </p:nvSpPr>
        <p:spPr>
          <a:xfrm>
            <a:off x="457200" y="914400"/>
            <a:ext cx="4040188" cy="1143000"/>
          </a:xfrm>
        </p:spPr>
        <p:txBody>
          <a:bodyPr/>
          <a:lstStyle/>
          <a:p>
            <a:r>
              <a:rPr lang="pl-PL" i="1" u="sng" dirty="0" smtClean="0">
                <a:solidFill>
                  <a:srgbClr val="FFC000"/>
                </a:solidFill>
              </a:rPr>
              <a:t>Jan Paweł II jako  ksiądz</a:t>
            </a:r>
            <a:endParaRPr lang="en-US" i="1" u="sng" dirty="0">
              <a:solidFill>
                <a:srgbClr val="FFC000"/>
              </a:solidFill>
            </a:endParaRPr>
          </a:p>
        </p:txBody>
      </p:sp>
      <p:sp>
        <p:nvSpPr>
          <p:cNvPr id="4" name="Symbol zastępczy tekstu 3"/>
          <p:cNvSpPr>
            <a:spLocks noGrp="1"/>
          </p:cNvSpPr>
          <p:nvPr>
            <p:ph type="body" sz="half" idx="3"/>
          </p:nvPr>
        </p:nvSpPr>
        <p:spPr>
          <a:xfrm>
            <a:off x="4645025" y="1143001"/>
            <a:ext cx="4041775" cy="838199"/>
          </a:xfrm>
        </p:spPr>
        <p:txBody>
          <a:bodyPr/>
          <a:lstStyle/>
          <a:p>
            <a:r>
              <a:rPr lang="pl-PL" i="1" u="sng" dirty="0" smtClean="0">
                <a:solidFill>
                  <a:srgbClr val="FFC000"/>
                </a:solidFill>
              </a:rPr>
              <a:t>Jan Paweł II jako biskup </a:t>
            </a:r>
            <a:endParaRPr lang="en-US" i="1" u="sng" dirty="0">
              <a:solidFill>
                <a:srgbClr val="FFC000"/>
              </a:solidFill>
            </a:endParaRPr>
          </a:p>
        </p:txBody>
      </p:sp>
      <p:pic>
        <p:nvPicPr>
          <p:cNvPr id="7" name="Symbol zastępczy zawartości 6" descr="wojtyla.jpg"/>
          <p:cNvPicPr>
            <a:picLocks noGrp="1" noChangeAspect="1"/>
          </p:cNvPicPr>
          <p:nvPr>
            <p:ph sz="quarter" idx="2"/>
          </p:nvPr>
        </p:nvPicPr>
        <p:blipFill>
          <a:blip r:embed="rId2"/>
          <a:stretch>
            <a:fillRect/>
          </a:stretch>
        </p:blipFill>
        <p:spPr>
          <a:xfrm>
            <a:off x="533400" y="2133600"/>
            <a:ext cx="3352800" cy="3846513"/>
          </a:xfrm>
          <a:prstGeom prst="rect">
            <a:avLst/>
          </a:prstGeom>
          <a:ln w="88900" cap="sq" cmpd="thickThin">
            <a:solidFill>
              <a:srgbClr val="000000"/>
            </a:solidFill>
            <a:prstDash val="solid"/>
            <a:miter lim="800000"/>
          </a:ln>
          <a:effectLst>
            <a:innerShdw blurRad="76200">
              <a:srgbClr val="000000"/>
            </a:innerShdw>
          </a:effectLst>
        </p:spPr>
      </p:pic>
      <p:pic>
        <p:nvPicPr>
          <p:cNvPr id="8" name="Symbol zastępczy zawartości 7" descr="Karol-Biskup.jpg"/>
          <p:cNvPicPr>
            <a:picLocks noGrp="1" noChangeAspect="1"/>
          </p:cNvPicPr>
          <p:nvPr>
            <p:ph sz="quarter" idx="4"/>
          </p:nvPr>
        </p:nvPicPr>
        <p:blipFill>
          <a:blip r:embed="rId3"/>
          <a:stretch>
            <a:fillRect/>
          </a:stretch>
        </p:blipFill>
        <p:spPr>
          <a:xfrm>
            <a:off x="5230646" y="2362200"/>
            <a:ext cx="3434650" cy="399891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advTm="1000">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8"/>
          <p:cNvSpPr>
            <a:spLocks noGrp="1"/>
          </p:cNvSpPr>
          <p:nvPr>
            <p:ph type="title"/>
          </p:nvPr>
        </p:nvSpPr>
        <p:spPr/>
        <p:txBody>
          <a:bodyPr/>
          <a:lstStyle/>
          <a:p>
            <a:endParaRPr lang="en-US"/>
          </a:p>
        </p:txBody>
      </p:sp>
      <p:sp>
        <p:nvSpPr>
          <p:cNvPr id="8" name="Symbol zastępczy zawartości 7"/>
          <p:cNvSpPr>
            <a:spLocks noGrp="1"/>
          </p:cNvSpPr>
          <p:nvPr>
            <p:ph sz="half" idx="1"/>
          </p:nvPr>
        </p:nvSpPr>
        <p:spPr/>
        <p:txBody>
          <a:bodyPr>
            <a:normAutofit fontScale="85000" lnSpcReduction="20000"/>
          </a:bodyPr>
          <a:lstStyle/>
          <a:p>
            <a:r>
              <a:rPr lang="pl-PL" dirty="0" smtClean="0">
                <a:solidFill>
                  <a:schemeClr val="bg1"/>
                </a:solidFill>
              </a:rPr>
              <a:t>Po zdaniu egzaminu licencjackiego Wojtyła przeznaczył drugi rok studiów na pisanie doktoratu pod kierunkiem profesora Reginalda </a:t>
            </a:r>
            <a:r>
              <a:rPr lang="pl-PL" dirty="0" err="1" smtClean="0">
                <a:solidFill>
                  <a:schemeClr val="bg1"/>
                </a:solidFill>
              </a:rPr>
              <a:t>Garrigou-Lagrange’a</a:t>
            </a:r>
            <a:r>
              <a:rPr lang="pl-PL" dirty="0" smtClean="0">
                <a:solidFill>
                  <a:schemeClr val="bg1"/>
                </a:solidFill>
              </a:rPr>
              <a:t>. Temat jego rozprawy doktorskiej brzmiał: „Zagadnienia wiary u świętego Jana od Krzyża”. Za pracę uzyskał najwyższą ocenę, jednak formalnie nie przyznano mu tytułu doktora. Jego praca bowiem nie została wydrukowana, na co nie miał wtedy funduszy.</a:t>
            </a:r>
            <a:endParaRPr lang="en-US" dirty="0">
              <a:solidFill>
                <a:schemeClr val="bg1"/>
              </a:solidFill>
            </a:endParaRPr>
          </a:p>
        </p:txBody>
      </p:sp>
      <p:pic>
        <p:nvPicPr>
          <p:cNvPr id="11" name="Symbol zastępczy zawartości 10" descr="5c8a23e633b01_o_large.jpg"/>
          <p:cNvPicPr>
            <a:picLocks noGrp="1" noChangeAspect="1"/>
          </p:cNvPicPr>
          <p:nvPr>
            <p:ph sz="half" idx="2"/>
          </p:nvPr>
        </p:nvPicPr>
        <p:blipFill>
          <a:blip r:embed="rId2"/>
          <a:stretch>
            <a:fillRect/>
          </a:stretch>
        </p:blipFill>
        <p:spPr>
          <a:xfrm>
            <a:off x="4648200" y="2286000"/>
            <a:ext cx="4038600" cy="396239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advTm="1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en-US"/>
          </a:p>
        </p:txBody>
      </p:sp>
      <p:sp>
        <p:nvSpPr>
          <p:cNvPr id="3" name="Symbol zastępczy zawartości 2"/>
          <p:cNvSpPr>
            <a:spLocks noGrp="1"/>
          </p:cNvSpPr>
          <p:nvPr>
            <p:ph idx="1"/>
          </p:nvPr>
        </p:nvSpPr>
        <p:spPr/>
        <p:txBody>
          <a:bodyPr>
            <a:normAutofit fontScale="92500" lnSpcReduction="10000"/>
          </a:bodyPr>
          <a:lstStyle/>
          <a:p>
            <a:r>
              <a:rPr lang="pl-PL" dirty="0" smtClean="0">
                <a:solidFill>
                  <a:schemeClr val="bg1"/>
                </a:solidFill>
              </a:rPr>
              <a:t>Po powrocie do kraju Wojtyła został skierowany do niewielkiej miejscowości </a:t>
            </a:r>
            <a:r>
              <a:rPr lang="pl-PL" dirty="0" err="1" smtClean="0">
                <a:solidFill>
                  <a:schemeClr val="bg1"/>
                </a:solidFill>
              </a:rPr>
              <a:t>Niegowić</a:t>
            </a:r>
            <a:r>
              <a:rPr lang="pl-PL" dirty="0" smtClean="0">
                <a:solidFill>
                  <a:schemeClr val="bg1"/>
                </a:solidFill>
              </a:rPr>
              <a:t>. Był wikariuszem w parafii, jednocześnie obronił poszerzoną wersję swojej rozprawy doktorskiej. Po 13 miesiącach kardynał Sapieha przeniósł wikarego do parafii św. Floriana w Krakowie. Wojtyła cieszył się sympatią wiernych, w szczególności młodzieży, dla której prowadził duszpasterstwo. Na przeprowadzane przez niego rekolekcje przychodziły setki osób. Jeździł z młodymi na pielgrzymki, wędrówki górskie i spływy kajakowe. Studenci skupieni wokół księdza, a potem biskupa Wojtyły tworzyli tzw. Środowisko, a do ich duszpasterza przylgnął przydomek „Wujek”.</a:t>
            </a:r>
            <a:endParaRPr lang="en-US" dirty="0">
              <a:solidFill>
                <a:schemeClr val="bg1"/>
              </a:solidFill>
            </a:endParaRPr>
          </a:p>
        </p:txBody>
      </p:sp>
    </p:spTree>
  </p:cSld>
  <p:clrMapOvr>
    <a:masterClrMapping/>
  </p:clrMapOvr>
  <p:transition advTm="1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en-US"/>
          </a:p>
        </p:txBody>
      </p:sp>
      <p:sp>
        <p:nvSpPr>
          <p:cNvPr id="3" name="Symbol zastępczy zawartości 2"/>
          <p:cNvSpPr>
            <a:spLocks noGrp="1"/>
          </p:cNvSpPr>
          <p:nvPr>
            <p:ph idx="1"/>
          </p:nvPr>
        </p:nvSpPr>
        <p:spPr/>
        <p:txBody>
          <a:bodyPr>
            <a:normAutofit fontScale="85000" lnSpcReduction="10000"/>
          </a:bodyPr>
          <a:lstStyle/>
          <a:p>
            <a:r>
              <a:rPr lang="pl-PL" dirty="0" smtClean="0">
                <a:solidFill>
                  <a:schemeClr val="bg1"/>
                </a:solidFill>
              </a:rPr>
              <a:t>W lipcu 1951 roku zmarł kardynał Adam Sapieha. Administratorem archidiecezji krakowskiej został arcybiskup Eugeniusz Baziak. Udzielił Wojtyle urlopu naukowego na opracowanie rozprawy habilitacyjnej. Wojtyła wyprowadził się wówczas z plebanii i przez następnych siedem lat mieszkał u ks. prof. Ignacego Różyckiego przy ulicy Kanonicznej 19.</a:t>
            </a:r>
            <a:r>
              <a:rPr lang="pl-PL" dirty="0" smtClean="0">
                <a:solidFill>
                  <a:srgbClr val="FF0000"/>
                </a:solidFill>
              </a:rPr>
              <a:t> </a:t>
            </a:r>
            <a:r>
              <a:rPr lang="pl-PL" b="1" dirty="0" smtClean="0">
                <a:solidFill>
                  <a:srgbClr val="FF0000"/>
                </a:solidFill>
              </a:rPr>
              <a:t>12 grudnia 1953</a:t>
            </a:r>
            <a:r>
              <a:rPr lang="pl-PL" dirty="0" smtClean="0">
                <a:solidFill>
                  <a:srgbClr val="FF0000"/>
                </a:solidFill>
              </a:rPr>
              <a:t> </a:t>
            </a:r>
            <a:r>
              <a:rPr lang="pl-PL" dirty="0" smtClean="0">
                <a:solidFill>
                  <a:schemeClr val="bg1"/>
                </a:solidFill>
              </a:rPr>
              <a:t>roku praca habilitacyjna Wojtyły zatytułowana „Ocena możliwości oparcia etyki chrześcijańskiej na założeniach systemu </a:t>
            </a:r>
            <a:r>
              <a:rPr lang="pl-PL" dirty="0" err="1" smtClean="0">
                <a:solidFill>
                  <a:schemeClr val="bg1"/>
                </a:solidFill>
              </a:rPr>
              <a:t>Maxa</a:t>
            </a:r>
            <a:r>
              <a:rPr lang="pl-PL" dirty="0" smtClean="0">
                <a:solidFill>
                  <a:schemeClr val="bg1"/>
                </a:solidFill>
              </a:rPr>
              <a:t> </a:t>
            </a:r>
            <a:r>
              <a:rPr lang="pl-PL" dirty="0" err="1" smtClean="0">
                <a:solidFill>
                  <a:schemeClr val="bg1"/>
                </a:solidFill>
              </a:rPr>
              <a:t>Schelera</a:t>
            </a:r>
            <a:r>
              <a:rPr lang="pl-PL" dirty="0" smtClean="0">
                <a:solidFill>
                  <a:schemeClr val="bg1"/>
                </a:solidFill>
              </a:rPr>
              <a:t>” została jednogłośnie przyjęta przez radę ówczesnego Wydziału Teologicznego Uniwersytetu Jagiellońskiego (z którego powstała później, w roku </a:t>
            </a:r>
            <a:r>
              <a:rPr lang="pl-PL" b="1" dirty="0" smtClean="0">
                <a:solidFill>
                  <a:srgbClr val="FF0000"/>
                </a:solidFill>
              </a:rPr>
              <a:t>1981</a:t>
            </a:r>
            <a:r>
              <a:rPr lang="pl-PL" dirty="0" smtClean="0">
                <a:solidFill>
                  <a:schemeClr val="bg1"/>
                </a:solidFill>
              </a:rPr>
              <a:t>, Papieska Akademia Teologiczna). Ministerstwo Szkolnictwa Wyższego nie zatwierdziło jednak tytułu naukowego i dopiero </a:t>
            </a:r>
            <a:r>
              <a:rPr lang="pl-PL" b="1" dirty="0" smtClean="0">
                <a:solidFill>
                  <a:schemeClr val="bg1"/>
                </a:solidFill>
              </a:rPr>
              <a:t>31 </a:t>
            </a:r>
            <a:r>
              <a:rPr lang="pl-PL" b="1" dirty="0" smtClean="0">
                <a:solidFill>
                  <a:srgbClr val="FF0000"/>
                </a:solidFill>
              </a:rPr>
              <a:t>października 1957</a:t>
            </a:r>
            <a:r>
              <a:rPr lang="pl-PL" b="1" dirty="0" smtClean="0">
                <a:solidFill>
                  <a:schemeClr val="bg1"/>
                </a:solidFill>
              </a:rPr>
              <a:t> </a:t>
            </a:r>
            <a:r>
              <a:rPr lang="pl-PL" dirty="0" smtClean="0">
                <a:solidFill>
                  <a:schemeClr val="bg1"/>
                </a:solidFill>
              </a:rPr>
              <a:t>roku Wojtyła otrzymał tytuł docenta. </a:t>
            </a:r>
            <a:endParaRPr lang="en-US" dirty="0">
              <a:solidFill>
                <a:schemeClr val="bg1"/>
              </a:solidFill>
            </a:endParaRPr>
          </a:p>
        </p:txBody>
      </p:sp>
    </p:spTree>
  </p:cSld>
  <p:clrMapOvr>
    <a:masterClrMapping/>
  </p:clrMapOvr>
  <p:transition advTm="1000">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en-US"/>
          </a:p>
        </p:txBody>
      </p:sp>
      <p:sp>
        <p:nvSpPr>
          <p:cNvPr id="3" name="Symbol zastępczy zawartości 2"/>
          <p:cNvSpPr>
            <a:spLocks noGrp="1"/>
          </p:cNvSpPr>
          <p:nvPr>
            <p:ph idx="1"/>
          </p:nvPr>
        </p:nvSpPr>
        <p:spPr/>
        <p:txBody>
          <a:bodyPr/>
          <a:lstStyle/>
          <a:p>
            <a:r>
              <a:rPr lang="pl-PL" dirty="0" smtClean="0">
                <a:solidFill>
                  <a:schemeClr val="bg1"/>
                </a:solidFill>
              </a:rPr>
              <a:t>Rozpoczął pracę w Metropolitalnym Seminarium Duchownym w Krakowie oraz na Uniwersytecie Jagiellońskim. Wkrótce Wojtyła zaczął również wykładać na Katolickim Uniwersytecie Lubelskim, gdzie po dwóch latach objął Katedrę Etyki. Na jego wykłady przychodziło tylu studentów, że niektórzy musieli siadać na podłodze.  Owocem pracy naukowej oraz rozmów z młodzieżą była książka „Miłość i odpowiedzialność” poruszająca kwestie teologii ciała.</a:t>
            </a:r>
            <a:endParaRPr lang="en-US" dirty="0">
              <a:solidFill>
                <a:schemeClr val="bg1"/>
              </a:solidFill>
            </a:endParaRPr>
          </a:p>
        </p:txBody>
      </p:sp>
    </p:spTree>
  </p:cSld>
  <p:clrMapOvr>
    <a:masterClrMapping/>
  </p:clrMapOvr>
  <p:transition advTm="1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i="1" u="sng" dirty="0" smtClean="0">
                <a:solidFill>
                  <a:srgbClr val="FF0000"/>
                </a:solidFill>
                <a:latin typeface="+mn-lt"/>
              </a:rPr>
              <a:t>Młodość i dzieciństwo </a:t>
            </a:r>
            <a:endParaRPr lang="en-US" i="1" u="sng" dirty="0">
              <a:solidFill>
                <a:srgbClr val="FF0000"/>
              </a:solidFill>
              <a:latin typeface="+mn-lt"/>
            </a:endParaRPr>
          </a:p>
        </p:txBody>
      </p:sp>
      <p:sp>
        <p:nvSpPr>
          <p:cNvPr id="5" name="Symbol zastępczy zawartości 4"/>
          <p:cNvSpPr>
            <a:spLocks noGrp="1"/>
          </p:cNvSpPr>
          <p:nvPr>
            <p:ph sz="quarter" idx="2"/>
          </p:nvPr>
        </p:nvSpPr>
        <p:spPr>
          <a:xfrm>
            <a:off x="381000" y="2209800"/>
            <a:ext cx="8458200" cy="4343400"/>
          </a:xfrm>
        </p:spPr>
        <p:txBody>
          <a:bodyPr>
            <a:normAutofit/>
          </a:bodyPr>
          <a:lstStyle/>
          <a:p>
            <a:r>
              <a:rPr lang="pl-PL" sz="2400" b="1" dirty="0" smtClean="0">
                <a:solidFill>
                  <a:srgbClr val="FF0000"/>
                </a:solidFill>
              </a:rPr>
              <a:t>Karol Józef Wojtyła</a:t>
            </a:r>
            <a:r>
              <a:rPr lang="pl-PL" sz="2400" dirty="0" smtClean="0">
                <a:solidFill>
                  <a:schemeClr val="bg1"/>
                </a:solidFill>
              </a:rPr>
              <a:t> urodził się </a:t>
            </a:r>
            <a:r>
              <a:rPr lang="pl-PL" sz="2400" b="1" dirty="0" smtClean="0">
                <a:solidFill>
                  <a:srgbClr val="FF0000"/>
                </a:solidFill>
              </a:rPr>
              <a:t>18 maja 1920</a:t>
            </a:r>
            <a:r>
              <a:rPr lang="pl-PL" sz="2400" dirty="0" smtClean="0">
                <a:solidFill>
                  <a:schemeClr val="bg1"/>
                </a:solidFill>
              </a:rPr>
              <a:t> roku w Wadowicach (niedaleko Krakowa) jako drugi syn Karola Wojtyły seniora i Emilii z Kaczorowskich. Miał starszego o 14 lat brata Edmunda, a jego siostra Olga zmarła tuż po urodzeniu. Karol został ochrzczony </a:t>
            </a:r>
            <a:r>
              <a:rPr lang="pl-PL" sz="2400" b="1" dirty="0" smtClean="0">
                <a:solidFill>
                  <a:srgbClr val="FF0000"/>
                </a:solidFill>
              </a:rPr>
              <a:t>20 czerwca 1920</a:t>
            </a:r>
            <a:r>
              <a:rPr lang="pl-PL" sz="2400" dirty="0" smtClean="0">
                <a:solidFill>
                  <a:schemeClr val="bg1"/>
                </a:solidFill>
              </a:rPr>
              <a:t> roku. Rodzina Wojtyłów wiodła skromne życie. Ojciec, porucznik, był urzędnikiem administracji wojskowej. Matka prowadziła dom. W domu Wojtyłów panowała religijna atmosfera, a oni sami cieszyli się szacunkiem wśród mieszkańców. W Wadowicach mieszkała wówczas liczna społeczność żydowska.</a:t>
            </a:r>
            <a:endParaRPr lang="en-US" sz="2400" dirty="0">
              <a:solidFill>
                <a:schemeClr val="bg1"/>
              </a:solidFill>
            </a:endParaRPr>
          </a:p>
        </p:txBody>
      </p:sp>
    </p:spTree>
  </p:cSld>
  <p:clrMapOvr>
    <a:masterClrMapping/>
  </p:clrMapOvr>
  <p:transition advTm="1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sz="quarter" idx="2"/>
          </p:nvPr>
        </p:nvSpPr>
        <p:spPr>
          <a:xfrm>
            <a:off x="152400" y="609600"/>
            <a:ext cx="4648200" cy="6248400"/>
          </a:xfrm>
        </p:spPr>
        <p:txBody>
          <a:bodyPr>
            <a:normAutofit fontScale="92500"/>
          </a:bodyPr>
          <a:lstStyle/>
          <a:p>
            <a:r>
              <a:rPr lang="pl-PL" b="1" dirty="0" smtClean="0">
                <a:solidFill>
                  <a:srgbClr val="FF0000"/>
                </a:solidFill>
              </a:rPr>
              <a:t>W lipcu 1958</a:t>
            </a:r>
            <a:r>
              <a:rPr lang="pl-PL" dirty="0" smtClean="0">
                <a:solidFill>
                  <a:schemeClr val="bg1"/>
                </a:solidFill>
              </a:rPr>
              <a:t> roku nadeszła z Rzymu decyzja Piusa XII dotycząca powołania Wojtyły na biskupa pomocniczego archidiecezji. Mając 38 lat, Karol Wojtyła został najmłodszym polskim biskupem. Jego konsekracji </a:t>
            </a:r>
            <a:r>
              <a:rPr lang="pl-PL" b="1" dirty="0" smtClean="0">
                <a:solidFill>
                  <a:srgbClr val="FF0000"/>
                </a:solidFill>
              </a:rPr>
              <a:t>28 lipca 1958</a:t>
            </a:r>
            <a:r>
              <a:rPr lang="pl-PL" dirty="0" smtClean="0">
                <a:solidFill>
                  <a:schemeClr val="bg1"/>
                </a:solidFill>
              </a:rPr>
              <a:t> roku przed głównym ołtarzem katedry wawelskiej, dokonali arcybiskup Eugeniusz Baziak oraz biskupi Franciszek Jop z Opola i Bolesław Kominek z Wrocławia. Nowy krakowski biskup przyjął za dewizę słowa: „Totus </a:t>
            </a:r>
            <a:r>
              <a:rPr lang="pl-PL" dirty="0" err="1" smtClean="0">
                <a:solidFill>
                  <a:schemeClr val="bg1"/>
                </a:solidFill>
              </a:rPr>
              <a:t>Tuus</a:t>
            </a:r>
            <a:r>
              <a:rPr lang="pl-PL" dirty="0" smtClean="0">
                <a:solidFill>
                  <a:schemeClr val="bg1"/>
                </a:solidFill>
              </a:rPr>
              <a:t>” (Cały Twój), zaczerpnięte z pism Ludwika Marii </a:t>
            </a:r>
            <a:r>
              <a:rPr lang="pl-PL" dirty="0" err="1" smtClean="0">
                <a:solidFill>
                  <a:schemeClr val="bg1"/>
                </a:solidFill>
              </a:rPr>
              <a:t>Grignon</a:t>
            </a:r>
            <a:r>
              <a:rPr lang="pl-PL" dirty="0" smtClean="0">
                <a:solidFill>
                  <a:schemeClr val="bg1"/>
                </a:solidFill>
              </a:rPr>
              <a:t> de </a:t>
            </a:r>
            <a:r>
              <a:rPr lang="pl-PL" dirty="0" err="1" smtClean="0">
                <a:solidFill>
                  <a:schemeClr val="bg1"/>
                </a:solidFill>
              </a:rPr>
              <a:t>Montforta</a:t>
            </a:r>
            <a:r>
              <a:rPr lang="pl-PL" dirty="0" smtClean="0">
                <a:solidFill>
                  <a:schemeClr val="bg1"/>
                </a:solidFill>
              </a:rPr>
              <a:t>, które oznaczały całkowite oddanie się w opiekę Maryi i poprzez nią Chrystusowi. Pozostały one także dewizą papieża Jana Pawła II.</a:t>
            </a:r>
            <a:endParaRPr lang="en-US" dirty="0">
              <a:solidFill>
                <a:schemeClr val="bg1"/>
              </a:solidFill>
            </a:endParaRPr>
          </a:p>
        </p:txBody>
      </p:sp>
      <p:pic>
        <p:nvPicPr>
          <p:cNvPr id="9" name="Symbol zastępczy zawartości 8" descr="unnamed.jpg"/>
          <p:cNvPicPr>
            <a:picLocks noGrp="1" noChangeAspect="1"/>
          </p:cNvPicPr>
          <p:nvPr>
            <p:ph sz="quarter" idx="4"/>
          </p:nvPr>
        </p:nvPicPr>
        <p:blipFill>
          <a:blip r:embed="rId2"/>
          <a:stretch>
            <a:fillRect/>
          </a:stretch>
        </p:blipFill>
        <p:spPr>
          <a:xfrm>
            <a:off x="5029200" y="1524000"/>
            <a:ext cx="3643670" cy="48371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advTm="1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ymbol zastępczy tekstu 10"/>
          <p:cNvSpPr>
            <a:spLocks noGrp="1"/>
          </p:cNvSpPr>
          <p:nvPr>
            <p:ph type="body" sz="half" idx="3"/>
          </p:nvPr>
        </p:nvSpPr>
        <p:spPr/>
        <p:txBody>
          <a:bodyPr/>
          <a:lstStyle/>
          <a:p>
            <a:endParaRPr lang="en-US"/>
          </a:p>
        </p:txBody>
      </p:sp>
      <p:sp>
        <p:nvSpPr>
          <p:cNvPr id="8" name="Symbol zastępczy zawartości 7"/>
          <p:cNvSpPr>
            <a:spLocks noGrp="1"/>
          </p:cNvSpPr>
          <p:nvPr>
            <p:ph sz="quarter" idx="2"/>
          </p:nvPr>
        </p:nvSpPr>
        <p:spPr>
          <a:xfrm>
            <a:off x="457200" y="685800"/>
            <a:ext cx="4040188" cy="5674520"/>
          </a:xfrm>
        </p:spPr>
        <p:txBody>
          <a:bodyPr>
            <a:normAutofit fontScale="92500" lnSpcReduction="20000"/>
          </a:bodyPr>
          <a:lstStyle/>
          <a:p>
            <a:r>
              <a:rPr lang="pl-PL" dirty="0" smtClean="0">
                <a:solidFill>
                  <a:schemeClr val="bg1"/>
                </a:solidFill>
              </a:rPr>
              <a:t>Wyniesienie do rangi biskupa pomocniczego pociągało za sobą nowe obowiązki. Walczył m.in. o pozwolenie na budowę kościoła w Nowej Hucie, którego władze komunistyczne nie chciały udzielić. Już jako kardynał poświęcił świątynię w 1977 roku.</a:t>
            </a:r>
          </a:p>
          <a:p>
            <a:r>
              <a:rPr lang="pl-PL" dirty="0" smtClean="0">
                <a:solidFill>
                  <a:schemeClr val="bg1"/>
                </a:solidFill>
              </a:rPr>
              <a:t>Sobór Watykański II, ważne wydarzenie dla Kościoła powszechnego, rozpoczął się </a:t>
            </a:r>
            <a:r>
              <a:rPr lang="pl-PL" b="1" dirty="0" smtClean="0">
                <a:solidFill>
                  <a:srgbClr val="FF0000"/>
                </a:solidFill>
              </a:rPr>
              <a:t>11 października 1962</a:t>
            </a:r>
            <a:r>
              <a:rPr lang="pl-PL" dirty="0" smtClean="0">
                <a:solidFill>
                  <a:srgbClr val="FF0000"/>
                </a:solidFill>
              </a:rPr>
              <a:t> </a:t>
            </a:r>
            <a:r>
              <a:rPr lang="pl-PL" dirty="0" smtClean="0">
                <a:solidFill>
                  <a:schemeClr val="bg1"/>
                </a:solidFill>
              </a:rPr>
              <a:t>roku. Biskup Wojtyła odznaczał się wyjątkową aktywnością w pracach soborowych. Znając doskonale łacinę, zabierał głos i pisał opracowania. Miał znaczący udział w przygotowaniu tekstu Konstytucji duszpasterskiej o Kościele w świecie współczesnym </a:t>
            </a:r>
            <a:r>
              <a:rPr lang="pl-PL" i="1" dirty="0" err="1" smtClean="0">
                <a:solidFill>
                  <a:schemeClr val="bg1"/>
                </a:solidFill>
              </a:rPr>
              <a:t>Gaudium</a:t>
            </a:r>
            <a:r>
              <a:rPr lang="pl-PL" i="1" dirty="0" smtClean="0">
                <a:solidFill>
                  <a:schemeClr val="bg1"/>
                </a:solidFill>
              </a:rPr>
              <a:t> et </a:t>
            </a:r>
            <a:r>
              <a:rPr lang="pl-PL" i="1" dirty="0" err="1" smtClean="0">
                <a:solidFill>
                  <a:schemeClr val="bg1"/>
                </a:solidFill>
              </a:rPr>
              <a:t>spes</a:t>
            </a:r>
            <a:r>
              <a:rPr lang="pl-PL" dirty="0" smtClean="0">
                <a:solidFill>
                  <a:schemeClr val="bg1"/>
                </a:solidFill>
              </a:rPr>
              <a:t>.</a:t>
            </a:r>
          </a:p>
          <a:p>
            <a:endParaRPr lang="en-US" dirty="0">
              <a:solidFill>
                <a:schemeClr val="bg1"/>
              </a:solidFill>
            </a:endParaRPr>
          </a:p>
        </p:txBody>
      </p:sp>
      <p:pic>
        <p:nvPicPr>
          <p:cNvPr id="13" name="Symbol zastępczy zawartości 12" descr="unnamed (1).jpg"/>
          <p:cNvPicPr>
            <a:picLocks noGrp="1" noChangeAspect="1"/>
          </p:cNvPicPr>
          <p:nvPr>
            <p:ph sz="quarter" idx="4"/>
          </p:nvPr>
        </p:nvPicPr>
        <p:blipFill>
          <a:blip r:embed="rId2"/>
          <a:stretch>
            <a:fillRect/>
          </a:stretch>
        </p:blipFill>
        <p:spPr>
          <a:xfrm>
            <a:off x="4645025" y="762000"/>
            <a:ext cx="4270375" cy="52625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advTm="1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2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p:cNvSpPr>
            <a:spLocks noGrp="1"/>
          </p:cNvSpPr>
          <p:nvPr>
            <p:ph type="body" sz="half" idx="3"/>
          </p:nvPr>
        </p:nvSpPr>
        <p:spPr>
          <a:xfrm>
            <a:off x="5029200" y="1295401"/>
            <a:ext cx="3657600" cy="914399"/>
          </a:xfrm>
        </p:spPr>
        <p:txBody>
          <a:bodyPr>
            <a:normAutofit fontScale="92500" lnSpcReduction="10000"/>
          </a:bodyPr>
          <a:lstStyle/>
          <a:p>
            <a:r>
              <a:rPr lang="pl-PL" i="1" u="sng" dirty="0" smtClean="0">
                <a:solidFill>
                  <a:srgbClr val="FFC000"/>
                </a:solidFill>
              </a:rPr>
              <a:t>Obchody  Millenium Chrztu Polski, Kraków, Wawel, 8.05.1986 rok </a:t>
            </a:r>
            <a:endParaRPr lang="en-US" i="1" u="sng" dirty="0">
              <a:solidFill>
                <a:srgbClr val="FFC000"/>
              </a:solidFill>
            </a:endParaRPr>
          </a:p>
        </p:txBody>
      </p:sp>
      <p:sp>
        <p:nvSpPr>
          <p:cNvPr id="5" name="Symbol zastępczy zawartości 4"/>
          <p:cNvSpPr>
            <a:spLocks noGrp="1"/>
          </p:cNvSpPr>
          <p:nvPr>
            <p:ph sz="quarter" idx="2"/>
          </p:nvPr>
        </p:nvSpPr>
        <p:spPr>
          <a:xfrm>
            <a:off x="0" y="304800"/>
            <a:ext cx="4724400" cy="6553200"/>
          </a:xfrm>
        </p:spPr>
        <p:txBody>
          <a:bodyPr>
            <a:normAutofit fontScale="92500"/>
          </a:bodyPr>
          <a:lstStyle/>
          <a:p>
            <a:r>
              <a:rPr lang="pl-PL" b="1" dirty="0" smtClean="0">
                <a:solidFill>
                  <a:srgbClr val="FF0000"/>
                </a:solidFill>
              </a:rPr>
              <a:t>30 grudnia 1963</a:t>
            </a:r>
            <a:r>
              <a:rPr lang="pl-PL" dirty="0" smtClean="0">
                <a:solidFill>
                  <a:schemeClr val="bg1">
                    <a:lumMod val="95000"/>
                    <a:lumOff val="5000"/>
                  </a:schemeClr>
                </a:solidFill>
              </a:rPr>
              <a:t> r. papież Paweł VI poinformował bp. Wojtyłę telefonicznie o nominacji na stanowisko arcybiskupa metropolity krakowskiego. Komunistyczne władze Polski, które uprzednio odrzuciły szereg kandydatur wysuniętych przez prymasa Stefana Wyszyńskiego, zaaprobowały biskupa Wojtyłę. Uważały bowiem błędnie, że nie będzie się interesował kwestiami politycznymi i uda się go skłócić z Prymasem. Ingres miał miejsce </a:t>
            </a:r>
            <a:r>
              <a:rPr lang="pl-PL" b="1" dirty="0" smtClean="0">
                <a:solidFill>
                  <a:srgbClr val="FF0000"/>
                </a:solidFill>
              </a:rPr>
              <a:t>8 marca 1964</a:t>
            </a:r>
            <a:r>
              <a:rPr lang="pl-PL" dirty="0" smtClean="0">
                <a:solidFill>
                  <a:schemeClr val="bg1">
                    <a:lumMod val="95000"/>
                    <a:lumOff val="5000"/>
                  </a:schemeClr>
                </a:solidFill>
              </a:rPr>
              <a:t> roku na Wawelu. Arcybiskup Wojtyła aktywnie uczestniczył w kolejnych sesjach Soboru Watykańskiego II, który zakończył się w 1965 r., jednocześnie angażował się w przygotowania do obchodów Millenium Chrztu Polski.</a:t>
            </a:r>
            <a:endParaRPr lang="en-US" dirty="0">
              <a:solidFill>
                <a:schemeClr val="bg1">
                  <a:lumMod val="95000"/>
                  <a:lumOff val="5000"/>
                </a:schemeClr>
              </a:solidFill>
            </a:endParaRPr>
          </a:p>
        </p:txBody>
      </p:sp>
      <p:pic>
        <p:nvPicPr>
          <p:cNvPr id="8" name="Symbol zastępczy zawartości 7" descr="Wojtyla_3a-768x551.jpg"/>
          <p:cNvPicPr>
            <a:picLocks noGrp="1" noChangeAspect="1"/>
          </p:cNvPicPr>
          <p:nvPr>
            <p:ph sz="quarter" idx="4"/>
          </p:nvPr>
        </p:nvPicPr>
        <p:blipFill>
          <a:blip r:embed="rId2"/>
          <a:stretch>
            <a:fillRect/>
          </a:stretch>
        </p:blipFill>
        <p:spPr>
          <a:xfrm>
            <a:off x="4645025" y="2819400"/>
            <a:ext cx="4276740" cy="37337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advTm="1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20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en-US"/>
          </a:p>
        </p:txBody>
      </p:sp>
      <p:sp>
        <p:nvSpPr>
          <p:cNvPr id="3" name="Symbol zastępczy zawartości 2"/>
          <p:cNvSpPr>
            <a:spLocks noGrp="1"/>
          </p:cNvSpPr>
          <p:nvPr>
            <p:ph idx="1"/>
          </p:nvPr>
        </p:nvSpPr>
        <p:spPr/>
        <p:txBody>
          <a:bodyPr>
            <a:normAutofit lnSpcReduction="10000"/>
          </a:bodyPr>
          <a:lstStyle/>
          <a:p>
            <a:r>
              <a:rPr lang="pl-PL" b="1" dirty="0" smtClean="0">
                <a:solidFill>
                  <a:srgbClr val="FF0000"/>
                </a:solidFill>
              </a:rPr>
              <a:t>26 czerwca 1967</a:t>
            </a:r>
            <a:r>
              <a:rPr lang="pl-PL" dirty="0" smtClean="0">
                <a:solidFill>
                  <a:schemeClr val="bg1"/>
                </a:solidFill>
              </a:rPr>
              <a:t> roku papież Paweł VI mianował </a:t>
            </a:r>
            <a:r>
              <a:rPr lang="pl-PL" dirty="0" err="1" smtClean="0">
                <a:solidFill>
                  <a:schemeClr val="bg1"/>
                </a:solidFill>
              </a:rPr>
              <a:t>abp</a:t>
            </a:r>
            <a:r>
              <a:rPr lang="pl-PL" dirty="0" smtClean="0">
                <a:solidFill>
                  <a:schemeClr val="bg1"/>
                </a:solidFill>
              </a:rPr>
              <a:t>. Wojtyłę kardynałem. Mimo ciążących na nim obowiązków nie zaniedbywał Krakowa. Zorganizował sprawny system nauczania religii poza szkołą, prowadził spotkania dla par i małżeństw. Z tych spotkań narodził się Instytut Rodziny, który po latach stał się integralną częścią Papieskiej Akademii Teologicznej. W maju 1972 roku metropolita Krakowa zainaugurował obrady Synodu Archidiecezji Krakowskiej, trwające nieprzerwanie do 1979 roku. Jego celem było wprowadzanie na gruncie lokalnym wskazań Soboru Watykańskiego II.</a:t>
            </a:r>
            <a:endParaRPr lang="en-US" dirty="0">
              <a:solidFill>
                <a:schemeClr val="bg1"/>
              </a:solidFill>
            </a:endParaRPr>
          </a:p>
        </p:txBody>
      </p:sp>
    </p:spTree>
  </p:cSld>
  <p:clrMapOvr>
    <a:masterClrMapping/>
  </p:clrMapOvr>
  <p:transition advTm="1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en-US"/>
          </a:p>
        </p:txBody>
      </p:sp>
      <p:sp>
        <p:nvSpPr>
          <p:cNvPr id="3" name="Symbol zastępczy zawartości 2"/>
          <p:cNvSpPr>
            <a:spLocks noGrp="1"/>
          </p:cNvSpPr>
          <p:nvPr>
            <p:ph idx="1"/>
          </p:nvPr>
        </p:nvSpPr>
        <p:spPr/>
        <p:txBody>
          <a:bodyPr>
            <a:normAutofit lnSpcReduction="10000"/>
          </a:bodyPr>
          <a:lstStyle/>
          <a:p>
            <a:r>
              <a:rPr lang="pl-PL" dirty="0" smtClean="0">
                <a:solidFill>
                  <a:schemeClr val="bg1"/>
                </a:solidFill>
              </a:rPr>
              <a:t>Zaproszony do Watykanu na pierwszy Synod Biskupów, który miał się odbyć </a:t>
            </a:r>
            <a:r>
              <a:rPr lang="pl-PL" b="1" dirty="0" smtClean="0">
                <a:solidFill>
                  <a:srgbClr val="FF0000"/>
                </a:solidFill>
              </a:rPr>
              <a:t>jesienią 1967</a:t>
            </a:r>
            <a:r>
              <a:rPr lang="pl-PL" dirty="0" smtClean="0">
                <a:solidFill>
                  <a:srgbClr val="FF0000"/>
                </a:solidFill>
              </a:rPr>
              <a:t> </a:t>
            </a:r>
            <a:r>
              <a:rPr lang="pl-PL" dirty="0" smtClean="0">
                <a:solidFill>
                  <a:schemeClr val="bg1"/>
                </a:solidFill>
              </a:rPr>
              <a:t>roku, zdecydował się nie wziąć w nim udziału na znak solidarności z prymasem Wyszyńskim, który nie dostał pozwolenia na wyjazd z kraju. W kolejnych synodach Wojtyła brał już udział i był jednym z najbardziej aktywnych uczestników. Jego zaangażowanie nie uszło uwagi papieża Pawła VI. Kardynał Wojtyła wraz z krakowskimi współpracownikami miał znaczący wpływ na treść encykliki „</a:t>
            </a:r>
            <a:r>
              <a:rPr lang="pl-PL" dirty="0" err="1" smtClean="0">
                <a:solidFill>
                  <a:schemeClr val="bg1"/>
                </a:solidFill>
              </a:rPr>
              <a:t>Humanae</a:t>
            </a:r>
            <a:r>
              <a:rPr lang="pl-PL" dirty="0" smtClean="0">
                <a:solidFill>
                  <a:schemeClr val="bg1"/>
                </a:solidFill>
              </a:rPr>
              <a:t> </a:t>
            </a:r>
            <a:r>
              <a:rPr lang="pl-PL" dirty="0" err="1" smtClean="0">
                <a:solidFill>
                  <a:schemeClr val="bg1"/>
                </a:solidFill>
              </a:rPr>
              <a:t>vitae</a:t>
            </a:r>
            <a:r>
              <a:rPr lang="pl-PL" dirty="0" smtClean="0">
                <a:solidFill>
                  <a:schemeClr val="bg1"/>
                </a:solidFill>
              </a:rPr>
              <a:t>” Pawła VI dotyczącej miłości i odpowiedzialności.</a:t>
            </a:r>
            <a:endParaRPr lang="en-US" dirty="0">
              <a:solidFill>
                <a:schemeClr val="bg1"/>
              </a:solidFill>
            </a:endParaRPr>
          </a:p>
        </p:txBody>
      </p:sp>
    </p:spTree>
  </p:cSld>
  <p:clrMapOvr>
    <a:masterClrMapping/>
  </p:clrMapOvr>
  <p:transition advTm="1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zawartości 5"/>
          <p:cNvSpPr>
            <a:spLocks noGrp="1"/>
          </p:cNvSpPr>
          <p:nvPr>
            <p:ph sz="half" idx="2"/>
          </p:nvPr>
        </p:nvSpPr>
        <p:spPr>
          <a:xfrm>
            <a:off x="3581400" y="381000"/>
            <a:ext cx="5562600" cy="6477000"/>
          </a:xfrm>
        </p:spPr>
        <p:txBody>
          <a:bodyPr>
            <a:normAutofit fontScale="70000" lnSpcReduction="20000"/>
          </a:bodyPr>
          <a:lstStyle/>
          <a:p>
            <a:r>
              <a:rPr lang="pl-PL" dirty="0" smtClean="0">
                <a:solidFill>
                  <a:schemeClr val="bg1"/>
                </a:solidFill>
              </a:rPr>
              <a:t>Jako kardynał, Wojtyła kontynuował swoje prace badawcze, czego owocem była książka „Osoba i czyn”, uważana za jedno z głównych dzieł filozoficznych przyszłego papieża. Wojtyła uczestniczył także w pracach kolejnych kongresów teologów polskich oraz w międzynarodowych zjazdach teologicznych. Odbywał podróże do Stanów Zjednoczonych, Kanady, Australii i Republiki Federalnej Niemiec.</a:t>
            </a:r>
          </a:p>
          <a:p>
            <a:r>
              <a:rPr lang="pl-PL" dirty="0" smtClean="0">
                <a:solidFill>
                  <a:schemeClr val="bg1"/>
                </a:solidFill>
              </a:rPr>
              <a:t>Był członkiem trzech kongregacji kurii i członkiem Synodu Biskupów. Regularnie odwiedzał papieża podczas prywatnych audiencji. W</a:t>
            </a:r>
            <a:r>
              <a:rPr lang="pl-PL" dirty="0" smtClean="0">
                <a:solidFill>
                  <a:srgbClr val="FF0000"/>
                </a:solidFill>
              </a:rPr>
              <a:t> </a:t>
            </a:r>
            <a:r>
              <a:rPr lang="pl-PL" b="1" dirty="0" smtClean="0">
                <a:solidFill>
                  <a:srgbClr val="FF0000"/>
                </a:solidFill>
              </a:rPr>
              <a:t>lutym 1976</a:t>
            </a:r>
            <a:r>
              <a:rPr lang="pl-PL" dirty="0" smtClean="0">
                <a:solidFill>
                  <a:schemeClr val="bg1"/>
                </a:solidFill>
              </a:rPr>
              <a:t> roku został poproszony o przeprowadzenie rekolekcji dla Kurii Rzymskiej, co było wyjątkowym wyróżnieniem. W </a:t>
            </a:r>
            <a:r>
              <a:rPr lang="pl-PL" b="1" dirty="0" smtClean="0">
                <a:solidFill>
                  <a:srgbClr val="FF0000"/>
                </a:solidFill>
              </a:rPr>
              <a:t>maju 1978</a:t>
            </a:r>
            <a:r>
              <a:rPr lang="pl-PL" dirty="0" smtClean="0">
                <a:solidFill>
                  <a:srgbClr val="FF0000"/>
                </a:solidFill>
              </a:rPr>
              <a:t> </a:t>
            </a:r>
            <a:r>
              <a:rPr lang="pl-PL" dirty="0" smtClean="0">
                <a:solidFill>
                  <a:schemeClr val="bg1"/>
                </a:solidFill>
              </a:rPr>
              <a:t>roku Karol Wojtyła odwiedził Pawła VI po raz ostatni. </a:t>
            </a:r>
            <a:r>
              <a:rPr lang="pl-PL" b="1" dirty="0" smtClean="0">
                <a:solidFill>
                  <a:srgbClr val="FF0000"/>
                </a:solidFill>
              </a:rPr>
              <a:t>12 sierpnia</a:t>
            </a:r>
            <a:r>
              <a:rPr lang="pl-PL" dirty="0" smtClean="0">
                <a:solidFill>
                  <a:schemeClr val="bg1"/>
                </a:solidFill>
              </a:rPr>
              <a:t> kardynałowie Wyszyński i Wojtyła przybyli do Rzymu, by uczestniczyć w uroczystościach pogrzebowych, a następnie w konklawe, które miało wybrać następcę Pawła VI. </a:t>
            </a:r>
            <a:r>
              <a:rPr lang="pl-PL" b="1" dirty="0" smtClean="0">
                <a:solidFill>
                  <a:srgbClr val="FF0000"/>
                </a:solidFill>
              </a:rPr>
              <a:t>26 sierpnia</a:t>
            </a:r>
            <a:r>
              <a:rPr lang="pl-PL" dirty="0" smtClean="0">
                <a:solidFill>
                  <a:srgbClr val="FF0000"/>
                </a:solidFill>
              </a:rPr>
              <a:t> </a:t>
            </a:r>
            <a:r>
              <a:rPr lang="pl-PL" dirty="0" smtClean="0">
                <a:solidFill>
                  <a:schemeClr val="bg1"/>
                </a:solidFill>
              </a:rPr>
              <a:t>na nowego papieża wybrany został Albino Luciani, arcybiskup Wenecji. Przyjął on imię: Jan Paweł I. Nie dane mu było jednak długo cieszyć się papieską godnością. Zmarł już </a:t>
            </a:r>
            <a:r>
              <a:rPr lang="pl-PL" b="1" dirty="0" smtClean="0">
                <a:solidFill>
                  <a:srgbClr val="FF0000"/>
                </a:solidFill>
              </a:rPr>
              <a:t>28 września</a:t>
            </a:r>
            <a:r>
              <a:rPr lang="pl-PL" dirty="0" smtClean="0">
                <a:solidFill>
                  <a:schemeClr val="bg1"/>
                </a:solidFill>
              </a:rPr>
              <a:t> tegoż roku. 4 października odbył się pogrzeb zmarłego papieża, po nim nastąpił okres żałoby oraz kolejne konklawe.</a:t>
            </a:r>
          </a:p>
          <a:p>
            <a:endParaRPr lang="en-US" dirty="0" smtClean="0">
              <a:solidFill>
                <a:schemeClr val="bg1"/>
              </a:solidFill>
            </a:endParaRPr>
          </a:p>
          <a:p>
            <a:endParaRPr lang="en-US" dirty="0">
              <a:solidFill>
                <a:schemeClr val="bg1"/>
              </a:solidFill>
            </a:endParaRPr>
          </a:p>
        </p:txBody>
      </p:sp>
      <p:pic>
        <p:nvPicPr>
          <p:cNvPr id="11" name="Symbol zastępczy zawartości 10" descr="wwwwwww.jpg"/>
          <p:cNvPicPr>
            <a:picLocks noGrp="1" noChangeAspect="1"/>
          </p:cNvPicPr>
          <p:nvPr>
            <p:ph sz="half" idx="1"/>
          </p:nvPr>
        </p:nvPicPr>
        <p:blipFill>
          <a:blip r:embed="rId2"/>
          <a:stretch>
            <a:fillRect/>
          </a:stretch>
        </p:blipFill>
        <p:spPr>
          <a:xfrm>
            <a:off x="457200" y="1219200"/>
            <a:ext cx="3200400" cy="48006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ransition advTm="1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a:xfrm>
            <a:off x="457200" y="704088"/>
            <a:ext cx="8229600" cy="896112"/>
          </a:xfrm>
        </p:spPr>
        <p:txBody>
          <a:bodyPr/>
          <a:lstStyle/>
          <a:p>
            <a:r>
              <a:rPr lang="pl-PL" i="1" u="sng" dirty="0" smtClean="0">
                <a:solidFill>
                  <a:srgbClr val="FF0000"/>
                </a:solidFill>
              </a:rPr>
              <a:t>Pontyfikat Jana Pawła II</a:t>
            </a:r>
            <a:endParaRPr lang="en-US" i="1" u="sng" dirty="0">
              <a:solidFill>
                <a:srgbClr val="FF0000"/>
              </a:solidFill>
            </a:endParaRPr>
          </a:p>
        </p:txBody>
      </p:sp>
      <p:sp>
        <p:nvSpPr>
          <p:cNvPr id="6" name="Symbol zastępczy zawartości 5"/>
          <p:cNvSpPr>
            <a:spLocks noGrp="1"/>
          </p:cNvSpPr>
          <p:nvPr>
            <p:ph idx="1"/>
          </p:nvPr>
        </p:nvSpPr>
        <p:spPr>
          <a:xfrm>
            <a:off x="304800" y="1752600"/>
            <a:ext cx="8382000" cy="4876800"/>
          </a:xfrm>
        </p:spPr>
        <p:txBody>
          <a:bodyPr>
            <a:normAutofit fontScale="77500" lnSpcReduction="20000"/>
          </a:bodyPr>
          <a:lstStyle/>
          <a:p>
            <a:r>
              <a:rPr lang="pl-PL" dirty="0" smtClean="0">
                <a:solidFill>
                  <a:schemeClr val="bg1"/>
                </a:solidFill>
              </a:rPr>
              <a:t>Głosowanie przeprowadzone </a:t>
            </a:r>
            <a:r>
              <a:rPr lang="pl-PL" b="1" dirty="0" smtClean="0">
                <a:solidFill>
                  <a:srgbClr val="FF0000"/>
                </a:solidFill>
              </a:rPr>
              <a:t>16 października 1978</a:t>
            </a:r>
            <a:r>
              <a:rPr lang="pl-PL" dirty="0" smtClean="0">
                <a:solidFill>
                  <a:schemeClr val="bg1"/>
                </a:solidFill>
              </a:rPr>
              <a:t> roku wskazało na nowego papieża Karola Wojtyłę. O godzinie 18.18 nad Kaplicą Sykstyńską uniósł się biały dym, wywołując okrzyki radości wiernych, zgromadzonych na placu św. Piotra. Wybór przerwał wielowiekową tradycję powoływania na Tron Piotrowy duchownych włoskich. </a:t>
            </a:r>
            <a:r>
              <a:rPr lang="pl-PL" b="1" dirty="0" smtClean="0">
                <a:solidFill>
                  <a:srgbClr val="FF0000"/>
                </a:solidFill>
              </a:rPr>
              <a:t>22 października</a:t>
            </a:r>
            <a:r>
              <a:rPr lang="pl-PL" dirty="0" smtClean="0">
                <a:solidFill>
                  <a:schemeClr val="bg1"/>
                </a:solidFill>
              </a:rPr>
              <a:t> odbyła się inauguracja pontyfikatu. W czasie homilii wypowiedział słynne słowa: „Nie lękajcie się! Otwórzcie drzwi Chrystusowi”.</a:t>
            </a:r>
          </a:p>
          <a:p>
            <a:r>
              <a:rPr lang="pl-PL" b="1" dirty="0" smtClean="0">
                <a:solidFill>
                  <a:srgbClr val="FF0000"/>
                </a:solidFill>
              </a:rPr>
              <a:t>Pontyfikat Jana Pawła II</a:t>
            </a:r>
            <a:r>
              <a:rPr lang="pl-PL" dirty="0" smtClean="0">
                <a:solidFill>
                  <a:schemeClr val="bg1"/>
                </a:solidFill>
              </a:rPr>
              <a:t> trwał 26 lat i 5 miesięcy (trzeci pod względem długości w historii). Papież Polak wprowadził Kościół w nowe tysiąclecie, przyczynił się do obalenia systemu komunistycznego, podróżował z orędziem pokoju po całym świecie, bronił praw rodziny i dzieci nienarodzonych, troszczył się o ubogich, chorych i starszych, zainicjował Światowe Dni Młodzieży, ogłosił nowy Kodeks Prawa Kanonicznego oraz Katechizm Kościoła Katolickiego, zawierzył cały świat Matce Bożej oraz Bożemu Miłosierdziu, spotykał się z wyznawcami różnych wyznań i religii.</a:t>
            </a:r>
          </a:p>
          <a:p>
            <a:endParaRPr lang="en-US" dirty="0">
              <a:solidFill>
                <a:schemeClr val="bg1"/>
              </a:solidFill>
            </a:endParaRPr>
          </a:p>
        </p:txBody>
      </p:sp>
    </p:spTree>
  </p:cSld>
  <p:clrMapOvr>
    <a:masterClrMapping/>
  </p:clrMapOvr>
  <p:transition advTm="1000">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tekstu 6"/>
          <p:cNvSpPr>
            <a:spLocks noGrp="1"/>
          </p:cNvSpPr>
          <p:nvPr>
            <p:ph type="body" sz="half" idx="3"/>
          </p:nvPr>
        </p:nvSpPr>
        <p:spPr>
          <a:xfrm>
            <a:off x="4645025" y="1066801"/>
            <a:ext cx="4041775" cy="990600"/>
          </a:xfrm>
        </p:spPr>
        <p:txBody>
          <a:bodyPr>
            <a:normAutofit/>
          </a:bodyPr>
          <a:lstStyle/>
          <a:p>
            <a:r>
              <a:rPr lang="pl-PL" i="1" u="sng" dirty="0" smtClean="0">
                <a:solidFill>
                  <a:srgbClr val="FFFF00"/>
                </a:solidFill>
              </a:rPr>
              <a:t>Jan Paweł II podczas wyboru  na papieża</a:t>
            </a:r>
            <a:endParaRPr lang="en-US" i="1" u="sng" dirty="0">
              <a:solidFill>
                <a:srgbClr val="FFFF00"/>
              </a:solidFill>
            </a:endParaRPr>
          </a:p>
        </p:txBody>
      </p:sp>
      <p:sp>
        <p:nvSpPr>
          <p:cNvPr id="6" name="Symbol zastępczy zawartości 5"/>
          <p:cNvSpPr>
            <a:spLocks noGrp="1"/>
          </p:cNvSpPr>
          <p:nvPr>
            <p:ph sz="quarter" idx="2"/>
          </p:nvPr>
        </p:nvSpPr>
        <p:spPr>
          <a:xfrm>
            <a:off x="228600" y="304800"/>
            <a:ext cx="4419600" cy="6055520"/>
          </a:xfrm>
        </p:spPr>
        <p:txBody>
          <a:bodyPr>
            <a:normAutofit fontScale="85000" lnSpcReduction="20000"/>
          </a:bodyPr>
          <a:lstStyle/>
          <a:p>
            <a:pPr>
              <a:buNone/>
            </a:pPr>
            <a:r>
              <a:rPr lang="pl-PL" b="1" dirty="0" smtClean="0">
                <a:solidFill>
                  <a:srgbClr val="FF0000"/>
                </a:solidFill>
              </a:rPr>
              <a:t>Odbył: </a:t>
            </a:r>
            <a:endParaRPr lang="pl-PL" dirty="0" smtClean="0">
              <a:solidFill>
                <a:srgbClr val="FF0000"/>
              </a:solidFill>
            </a:endParaRPr>
          </a:p>
          <a:p>
            <a:r>
              <a:rPr lang="pl-PL" dirty="0" smtClean="0">
                <a:solidFill>
                  <a:schemeClr val="bg1"/>
                </a:solidFill>
              </a:rPr>
              <a:t>104 zagraniczne podróże apostolskie (poza Włochy), odwiedził 129 narodów</a:t>
            </a:r>
          </a:p>
          <a:p>
            <a:r>
              <a:rPr lang="pl-PL" dirty="0" smtClean="0">
                <a:solidFill>
                  <a:schemeClr val="bg1"/>
                </a:solidFill>
              </a:rPr>
              <a:t>146 podróży na terytorium Włoch (poza Rzym i Castel Gandolfo)</a:t>
            </a:r>
          </a:p>
          <a:p>
            <a:r>
              <a:rPr lang="pl-PL" dirty="0" smtClean="0">
                <a:solidFill>
                  <a:schemeClr val="bg1"/>
                </a:solidFill>
              </a:rPr>
              <a:t>748 wizyt w Rzymie i diecezji rzymskiej oraz w Castel Gandolfo</a:t>
            </a:r>
          </a:p>
          <a:p>
            <a:pPr>
              <a:buNone/>
            </a:pPr>
            <a:r>
              <a:rPr lang="pl-PL" b="1" dirty="0" smtClean="0">
                <a:solidFill>
                  <a:srgbClr val="FF0000"/>
                </a:solidFill>
              </a:rPr>
              <a:t>Opublikował liczne dokumenty:</a:t>
            </a:r>
            <a:endParaRPr lang="pl-PL" dirty="0" smtClean="0">
              <a:solidFill>
                <a:srgbClr val="FF0000"/>
              </a:solidFill>
            </a:endParaRPr>
          </a:p>
          <a:p>
            <a:r>
              <a:rPr lang="pl-PL" dirty="0" smtClean="0">
                <a:solidFill>
                  <a:schemeClr val="bg1"/>
                </a:solidFill>
              </a:rPr>
              <a:t>14 encyklik</a:t>
            </a:r>
          </a:p>
          <a:p>
            <a:r>
              <a:rPr lang="pl-PL" dirty="0" smtClean="0">
                <a:solidFill>
                  <a:schemeClr val="bg1"/>
                </a:solidFill>
              </a:rPr>
              <a:t>14 </a:t>
            </a:r>
            <a:r>
              <a:rPr lang="pl-PL" dirty="0" err="1" smtClean="0">
                <a:solidFill>
                  <a:schemeClr val="bg1"/>
                </a:solidFill>
              </a:rPr>
              <a:t>adhortacji</a:t>
            </a:r>
            <a:r>
              <a:rPr lang="pl-PL" dirty="0" smtClean="0">
                <a:solidFill>
                  <a:schemeClr val="bg1"/>
                </a:solidFill>
              </a:rPr>
              <a:t> apostolskich</a:t>
            </a:r>
          </a:p>
          <a:p>
            <a:r>
              <a:rPr lang="pl-PL" dirty="0" smtClean="0">
                <a:solidFill>
                  <a:schemeClr val="bg1"/>
                </a:solidFill>
              </a:rPr>
              <a:t>11 konstytucji apostolskich</a:t>
            </a:r>
          </a:p>
          <a:p>
            <a:r>
              <a:rPr lang="pl-PL" dirty="0" smtClean="0">
                <a:solidFill>
                  <a:schemeClr val="bg1"/>
                </a:solidFill>
              </a:rPr>
              <a:t>45 listów apostolskich</a:t>
            </a:r>
          </a:p>
          <a:p>
            <a:r>
              <a:rPr lang="pl-PL" dirty="0" smtClean="0">
                <a:solidFill>
                  <a:schemeClr val="bg1"/>
                </a:solidFill>
              </a:rPr>
              <a:t>31 </a:t>
            </a:r>
            <a:r>
              <a:rPr lang="pl-PL" dirty="0" err="1" smtClean="0">
                <a:solidFill>
                  <a:schemeClr val="bg1"/>
                </a:solidFill>
              </a:rPr>
              <a:t>Motu</a:t>
            </a:r>
            <a:r>
              <a:rPr lang="pl-PL" dirty="0" smtClean="0">
                <a:solidFill>
                  <a:schemeClr val="bg1"/>
                </a:solidFill>
              </a:rPr>
              <a:t> </a:t>
            </a:r>
            <a:r>
              <a:rPr lang="pl-PL" dirty="0" err="1" smtClean="0">
                <a:solidFill>
                  <a:schemeClr val="bg1"/>
                </a:solidFill>
              </a:rPr>
              <a:t>Proprio</a:t>
            </a:r>
            <a:endParaRPr lang="pl-PL" dirty="0" smtClean="0">
              <a:solidFill>
                <a:schemeClr val="bg1"/>
              </a:solidFill>
            </a:endParaRPr>
          </a:p>
          <a:p>
            <a:r>
              <a:rPr lang="pl-PL" dirty="0" smtClean="0">
                <a:solidFill>
                  <a:schemeClr val="bg1"/>
                </a:solidFill>
              </a:rPr>
              <a:t>Ponadto w czasie podróży apostolskich miał 3288 zaplanowanych przemówień.</a:t>
            </a:r>
          </a:p>
          <a:p>
            <a:pPr>
              <a:buNone/>
            </a:pPr>
            <a:r>
              <a:rPr lang="pl-PL" b="1" dirty="0" smtClean="0">
                <a:solidFill>
                  <a:srgbClr val="FF0000"/>
                </a:solidFill>
              </a:rPr>
              <a:t>Beatyfikował i kanonizował Sługi Boże z całego świata:</a:t>
            </a:r>
            <a:endParaRPr lang="pl-PL" dirty="0" smtClean="0">
              <a:solidFill>
                <a:srgbClr val="FF0000"/>
              </a:solidFill>
            </a:endParaRPr>
          </a:p>
          <a:p>
            <a:r>
              <a:rPr lang="pl-PL" dirty="0" smtClean="0">
                <a:solidFill>
                  <a:schemeClr val="bg1"/>
                </a:solidFill>
              </a:rPr>
              <a:t>Liczba beatyfikowanych – 1338;</a:t>
            </a:r>
          </a:p>
          <a:p>
            <a:r>
              <a:rPr lang="pl-PL" dirty="0" smtClean="0">
                <a:solidFill>
                  <a:schemeClr val="bg1"/>
                </a:solidFill>
              </a:rPr>
              <a:t>Liczba kanonizowanych – 482 kanonizacji.</a:t>
            </a:r>
          </a:p>
          <a:p>
            <a:endParaRPr lang="en-US" dirty="0">
              <a:solidFill>
                <a:schemeClr val="bg1"/>
              </a:solidFill>
            </a:endParaRPr>
          </a:p>
        </p:txBody>
      </p:sp>
      <p:pic>
        <p:nvPicPr>
          <p:cNvPr id="9" name="Symbol zastępczy zawartości 8" descr="wybrany.jpeg"/>
          <p:cNvPicPr>
            <a:picLocks noGrp="1" noChangeAspect="1"/>
          </p:cNvPicPr>
          <p:nvPr>
            <p:ph sz="quarter" idx="4"/>
          </p:nvPr>
        </p:nvPicPr>
        <p:blipFill>
          <a:blip r:embed="rId2" cstate="print"/>
          <a:stretch>
            <a:fillRect/>
          </a:stretch>
        </p:blipFill>
        <p:spPr>
          <a:xfrm>
            <a:off x="4645025" y="2362200"/>
            <a:ext cx="4041775" cy="41910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advTm="1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down)">
                                      <p:cBhvr>
                                        <p:cTn id="18" dur="5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wipe(down)">
                                      <p:cBhvr>
                                        <p:cTn id="23" dur="500"/>
                                        <p:tgtEl>
                                          <p:spTgt spid="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wipe(down)">
                                      <p:cBhvr>
                                        <p:cTn id="28" dur="500"/>
                                        <p:tgtEl>
                                          <p:spTgt spid="6">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wipe(down)">
                                      <p:cBhvr>
                                        <p:cTn id="33" dur="500"/>
                                        <p:tgtEl>
                                          <p:spTgt spid="6">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6">
                                            <p:txEl>
                                              <p:pRg st="4" end="4"/>
                                            </p:txEl>
                                          </p:spTgt>
                                        </p:tgtEl>
                                        <p:attrNameLst>
                                          <p:attrName>style.visibility</p:attrName>
                                        </p:attrNameLst>
                                      </p:cBhvr>
                                      <p:to>
                                        <p:strVal val="visible"/>
                                      </p:to>
                                    </p:set>
                                    <p:animEffect transition="in" filter="wipe(down)">
                                      <p:cBhvr>
                                        <p:cTn id="38" dur="500"/>
                                        <p:tgtEl>
                                          <p:spTgt spid="6">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6">
                                            <p:txEl>
                                              <p:pRg st="5" end="5"/>
                                            </p:txEl>
                                          </p:spTgt>
                                        </p:tgtEl>
                                        <p:attrNameLst>
                                          <p:attrName>style.visibility</p:attrName>
                                        </p:attrNameLst>
                                      </p:cBhvr>
                                      <p:to>
                                        <p:strVal val="visible"/>
                                      </p:to>
                                    </p:set>
                                    <p:animEffect transition="in" filter="wipe(down)">
                                      <p:cBhvr>
                                        <p:cTn id="43" dur="500"/>
                                        <p:tgtEl>
                                          <p:spTgt spid="6">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6">
                                            <p:txEl>
                                              <p:pRg st="6" end="6"/>
                                            </p:txEl>
                                          </p:spTgt>
                                        </p:tgtEl>
                                        <p:attrNameLst>
                                          <p:attrName>style.visibility</p:attrName>
                                        </p:attrNameLst>
                                      </p:cBhvr>
                                      <p:to>
                                        <p:strVal val="visible"/>
                                      </p:to>
                                    </p:set>
                                    <p:animEffect transition="in" filter="wipe(down)">
                                      <p:cBhvr>
                                        <p:cTn id="48" dur="500"/>
                                        <p:tgtEl>
                                          <p:spTgt spid="6">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6">
                                            <p:txEl>
                                              <p:pRg st="7" end="7"/>
                                            </p:txEl>
                                          </p:spTgt>
                                        </p:tgtEl>
                                        <p:attrNameLst>
                                          <p:attrName>style.visibility</p:attrName>
                                        </p:attrNameLst>
                                      </p:cBhvr>
                                      <p:to>
                                        <p:strVal val="visible"/>
                                      </p:to>
                                    </p:set>
                                    <p:animEffect transition="in" filter="wipe(down)">
                                      <p:cBhvr>
                                        <p:cTn id="53" dur="500"/>
                                        <p:tgtEl>
                                          <p:spTgt spid="6">
                                            <p:txEl>
                                              <p:pRg st="7" end="7"/>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6">
                                            <p:txEl>
                                              <p:pRg st="8" end="8"/>
                                            </p:txEl>
                                          </p:spTgt>
                                        </p:tgtEl>
                                        <p:attrNameLst>
                                          <p:attrName>style.visibility</p:attrName>
                                        </p:attrNameLst>
                                      </p:cBhvr>
                                      <p:to>
                                        <p:strVal val="visible"/>
                                      </p:to>
                                    </p:set>
                                    <p:animEffect transition="in" filter="wipe(down)">
                                      <p:cBhvr>
                                        <p:cTn id="58" dur="500"/>
                                        <p:tgtEl>
                                          <p:spTgt spid="6">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6">
                                            <p:txEl>
                                              <p:pRg st="9" end="9"/>
                                            </p:txEl>
                                          </p:spTgt>
                                        </p:tgtEl>
                                        <p:attrNameLst>
                                          <p:attrName>style.visibility</p:attrName>
                                        </p:attrNameLst>
                                      </p:cBhvr>
                                      <p:to>
                                        <p:strVal val="visible"/>
                                      </p:to>
                                    </p:set>
                                    <p:animEffect transition="in" filter="wipe(down)">
                                      <p:cBhvr>
                                        <p:cTn id="63" dur="500"/>
                                        <p:tgtEl>
                                          <p:spTgt spid="6">
                                            <p:txEl>
                                              <p:pRg st="9" end="9"/>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6">
                                            <p:txEl>
                                              <p:pRg st="10" end="10"/>
                                            </p:txEl>
                                          </p:spTgt>
                                        </p:tgtEl>
                                        <p:attrNameLst>
                                          <p:attrName>style.visibility</p:attrName>
                                        </p:attrNameLst>
                                      </p:cBhvr>
                                      <p:to>
                                        <p:strVal val="visible"/>
                                      </p:to>
                                    </p:set>
                                    <p:animEffect transition="in" filter="wipe(down)">
                                      <p:cBhvr>
                                        <p:cTn id="68" dur="500"/>
                                        <p:tgtEl>
                                          <p:spTgt spid="6">
                                            <p:txEl>
                                              <p:pRg st="10" end="1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6">
                                            <p:txEl>
                                              <p:pRg st="11" end="11"/>
                                            </p:txEl>
                                          </p:spTgt>
                                        </p:tgtEl>
                                        <p:attrNameLst>
                                          <p:attrName>style.visibility</p:attrName>
                                        </p:attrNameLst>
                                      </p:cBhvr>
                                      <p:to>
                                        <p:strVal val="visible"/>
                                      </p:to>
                                    </p:set>
                                    <p:animEffect transition="in" filter="wipe(down)">
                                      <p:cBhvr>
                                        <p:cTn id="73" dur="500"/>
                                        <p:tgtEl>
                                          <p:spTgt spid="6">
                                            <p:txEl>
                                              <p:pRg st="11" end="11"/>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6">
                                            <p:txEl>
                                              <p:pRg st="12" end="12"/>
                                            </p:txEl>
                                          </p:spTgt>
                                        </p:tgtEl>
                                        <p:attrNameLst>
                                          <p:attrName>style.visibility</p:attrName>
                                        </p:attrNameLst>
                                      </p:cBhvr>
                                      <p:to>
                                        <p:strVal val="visible"/>
                                      </p:to>
                                    </p:set>
                                    <p:animEffect transition="in" filter="wipe(down)">
                                      <p:cBhvr>
                                        <p:cTn id="78" dur="500"/>
                                        <p:tgtEl>
                                          <p:spTgt spid="6">
                                            <p:txEl>
                                              <p:pRg st="12" end="12"/>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6">
                                            <p:txEl>
                                              <p:pRg st="13" end="13"/>
                                            </p:txEl>
                                          </p:spTgt>
                                        </p:tgtEl>
                                        <p:attrNameLst>
                                          <p:attrName>style.visibility</p:attrName>
                                        </p:attrNameLst>
                                      </p:cBhvr>
                                      <p:to>
                                        <p:strVal val="visible"/>
                                      </p:to>
                                    </p:set>
                                    <p:animEffect transition="in" filter="wipe(down)">
                                      <p:cBhvr>
                                        <p:cTn id="83" dur="500"/>
                                        <p:tgtEl>
                                          <p:spTgt spid="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zawartości 7"/>
          <p:cNvSpPr>
            <a:spLocks noGrp="1"/>
          </p:cNvSpPr>
          <p:nvPr>
            <p:ph idx="1"/>
          </p:nvPr>
        </p:nvSpPr>
        <p:spPr>
          <a:xfrm>
            <a:off x="0" y="457200"/>
            <a:ext cx="8915400" cy="6096000"/>
          </a:xfrm>
        </p:spPr>
        <p:txBody>
          <a:bodyPr>
            <a:normAutofit fontScale="85000" lnSpcReduction="20000"/>
          </a:bodyPr>
          <a:lstStyle/>
          <a:p>
            <a:pPr>
              <a:buNone/>
            </a:pPr>
            <a:r>
              <a:rPr lang="pl-PL" b="1" dirty="0" smtClean="0">
                <a:solidFill>
                  <a:srgbClr val="FF0000"/>
                </a:solidFill>
              </a:rPr>
              <a:t>Zainicjował ważne wydarzenia dla życia Kościoła:</a:t>
            </a:r>
            <a:endParaRPr lang="pl-PL" dirty="0" smtClean="0">
              <a:solidFill>
                <a:srgbClr val="FF0000"/>
              </a:solidFill>
            </a:endParaRPr>
          </a:p>
          <a:p>
            <a:r>
              <a:rPr lang="pl-PL" b="1" dirty="0" smtClean="0">
                <a:solidFill>
                  <a:srgbClr val="FF0000"/>
                </a:solidFill>
              </a:rPr>
              <a:t>Światowe Dni Młodzieży</a:t>
            </a:r>
            <a:r>
              <a:rPr lang="pl-PL" dirty="0" smtClean="0">
                <a:solidFill>
                  <a:schemeClr val="bg1"/>
                </a:solidFill>
              </a:rPr>
              <a:t> – 19 odbyło się za Jego pontyfikatu, z tego 7 Międzynarodowych.</a:t>
            </a:r>
          </a:p>
          <a:p>
            <a:r>
              <a:rPr lang="pl-PL" b="1" dirty="0" smtClean="0">
                <a:solidFill>
                  <a:srgbClr val="FF0000"/>
                </a:solidFill>
              </a:rPr>
              <a:t>Światowe Dni Modlitw o Pokój</a:t>
            </a:r>
            <a:r>
              <a:rPr lang="pl-PL" dirty="0" smtClean="0">
                <a:solidFill>
                  <a:schemeClr val="bg1"/>
                </a:solidFill>
              </a:rPr>
              <a:t> – ogłaszał 5-krotnie, pierwszy raz 27 października 1986 r. w Asyżu z udziałem 47 delegacji reprezentujących Kościoły i wspólnoty chrześcijańskie oraz 13 religii niechrześcijańskich.</a:t>
            </a:r>
          </a:p>
          <a:p>
            <a:r>
              <a:rPr lang="pl-PL" b="1" dirty="0" smtClean="0">
                <a:solidFill>
                  <a:srgbClr val="FF0000"/>
                </a:solidFill>
              </a:rPr>
              <a:t>Lata jubileuszowe:</a:t>
            </a:r>
            <a:r>
              <a:rPr lang="pl-PL" dirty="0" smtClean="0">
                <a:solidFill>
                  <a:schemeClr val="bg1"/>
                </a:solidFill>
              </a:rPr>
              <a:t> Rok Święty Odkupienia (III 1983- IV 1984), Rok Maryjny (VI 1987-VII 1988), Rok Rodziny (1994), Wielki Jubileusz Roku 2000 (poprzedzony trzyletnimi przygotowaniami), Rok Różańca (X 2002 – X 2003), Rok Eucharystii (X 2004 –X 2005)</a:t>
            </a:r>
          </a:p>
          <a:p>
            <a:r>
              <a:rPr lang="pl-PL" b="1" dirty="0" smtClean="0">
                <a:solidFill>
                  <a:srgbClr val="FF0000"/>
                </a:solidFill>
              </a:rPr>
              <a:t>Światowe Spotkania Rodzin</a:t>
            </a:r>
            <a:r>
              <a:rPr lang="pl-PL" dirty="0" smtClean="0">
                <a:solidFill>
                  <a:schemeClr val="bg1"/>
                </a:solidFill>
              </a:rPr>
              <a:t>– 4 z nich odbyły się za Jego pontyfikatu; pierwsze w 1994 r. (Rok Rodziny) w Rzymie, następnie w Rio de Janeiro (1997), Rzymie (2000) i w Manili na Filipinach (2003).</a:t>
            </a:r>
          </a:p>
          <a:p>
            <a:pPr>
              <a:buNone/>
            </a:pPr>
            <a:r>
              <a:rPr lang="pl-PL" b="1" dirty="0" smtClean="0">
                <a:solidFill>
                  <a:srgbClr val="FF0000"/>
                </a:solidFill>
              </a:rPr>
              <a:t>Odbywał spotkania i audiencje z różnymi ludźmi:</a:t>
            </a:r>
            <a:endParaRPr lang="pl-PL" dirty="0" smtClean="0">
              <a:solidFill>
                <a:srgbClr val="FF0000"/>
              </a:solidFill>
            </a:endParaRPr>
          </a:p>
          <a:p>
            <a:r>
              <a:rPr lang="pl-PL" dirty="0" smtClean="0">
                <a:solidFill>
                  <a:schemeClr val="bg1"/>
                </a:solidFill>
              </a:rPr>
              <a:t>Oficjalne i nieoficjalne spotkania z głowami państw i premierami – ponad 1600</a:t>
            </a:r>
          </a:p>
          <a:p>
            <a:r>
              <a:rPr lang="pl-PL" dirty="0" smtClean="0">
                <a:solidFill>
                  <a:schemeClr val="bg1"/>
                </a:solidFill>
              </a:rPr>
              <a:t>Liczba audiencji generalnych – 1164, brało w nich udział 17 665 800 ludzi z całego świata.</a:t>
            </a:r>
          </a:p>
          <a:p>
            <a:endParaRPr lang="en-US" dirty="0">
              <a:solidFill>
                <a:schemeClr val="bg1"/>
              </a:solidFill>
            </a:endParaRPr>
          </a:p>
        </p:txBody>
      </p:sp>
    </p:spTree>
  </p:cSld>
  <p:clrMapOvr>
    <a:masterClrMapping/>
  </p:clrMapOvr>
  <p:transition advTm="1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2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20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20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20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20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fade">
                                      <p:cBhvr>
                                        <p:cTn id="37" dur="20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fade">
                                      <p:cBhvr>
                                        <p:cTn id="42" dur="20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i="1" u="sng" dirty="0" smtClean="0">
                <a:solidFill>
                  <a:srgbClr val="FF0000"/>
                </a:solidFill>
              </a:rPr>
              <a:t>Pielgrzymki do Polski i Świata</a:t>
            </a:r>
            <a:endParaRPr lang="en-US" i="1" u="sng" dirty="0">
              <a:solidFill>
                <a:srgbClr val="FF0000"/>
              </a:solidFill>
            </a:endParaRPr>
          </a:p>
        </p:txBody>
      </p:sp>
      <p:sp>
        <p:nvSpPr>
          <p:cNvPr id="3" name="Symbol zastępczy zawartości 2"/>
          <p:cNvSpPr>
            <a:spLocks noGrp="1"/>
          </p:cNvSpPr>
          <p:nvPr>
            <p:ph idx="1"/>
          </p:nvPr>
        </p:nvSpPr>
        <p:spPr/>
        <p:txBody>
          <a:bodyPr/>
          <a:lstStyle/>
          <a:p>
            <a:r>
              <a:rPr lang="pl-PL" dirty="0" smtClean="0">
                <a:solidFill>
                  <a:schemeClr val="bg1"/>
                </a:solidFill>
              </a:rPr>
              <a:t>Jan Paweł II odbył osiem podróży do Ojczyzny. Pierwszy raz do Polski przybył </a:t>
            </a:r>
            <a:r>
              <a:rPr lang="pl-PL" b="1" dirty="0" smtClean="0">
                <a:solidFill>
                  <a:srgbClr val="FF0000"/>
                </a:solidFill>
              </a:rPr>
              <a:t>2 czerwca 1979</a:t>
            </a:r>
            <a:r>
              <a:rPr lang="pl-PL" dirty="0" smtClean="0">
                <a:solidFill>
                  <a:schemeClr val="bg1"/>
                </a:solidFill>
              </a:rPr>
              <a:t>. Pielgrzymka zbiegła się w czasie z obchodami 900. rocznicy męczeńskiej śmierci św. Stanisława. Wówczas wypowiedział na placu Zwycięstwa w Warszawie (obecnie plac Piłsudskiego), pamiętne słowa: „Niech zstąpi Duch Twój! I odnowi oblicze ziemi, tej ziemi”.</a:t>
            </a:r>
            <a:endParaRPr lang="en-US" dirty="0">
              <a:solidFill>
                <a:schemeClr val="bg1"/>
              </a:solidFill>
            </a:endParaRPr>
          </a:p>
        </p:txBody>
      </p:sp>
    </p:spTree>
  </p:cSld>
  <p:clrMapOvr>
    <a:masterClrMapping/>
  </p:clrMapOvr>
  <p:transition advTm="1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idx="1"/>
          </p:nvPr>
        </p:nvSpPr>
        <p:spPr>
          <a:xfrm>
            <a:off x="3733800" y="685800"/>
            <a:ext cx="4267200" cy="1066800"/>
          </a:xfrm>
        </p:spPr>
        <p:txBody>
          <a:bodyPr/>
          <a:lstStyle/>
          <a:p>
            <a:r>
              <a:rPr lang="pl-PL" i="1" u="sng" dirty="0" smtClean="0">
                <a:solidFill>
                  <a:srgbClr val="FF0000"/>
                </a:solidFill>
              </a:rPr>
              <a:t>Wadowice- dom rodzinny </a:t>
            </a:r>
            <a:endParaRPr lang="en-US" i="1" u="sng" dirty="0">
              <a:solidFill>
                <a:srgbClr val="FF0000"/>
              </a:solidFill>
            </a:endParaRPr>
          </a:p>
        </p:txBody>
      </p:sp>
      <p:pic>
        <p:nvPicPr>
          <p:cNvPr id="7" name="Symbol zastępczy zawartości 6" descr="6474_fot.-muzeum-31_thb.jpg"/>
          <p:cNvPicPr>
            <a:picLocks noGrp="1" noChangeAspect="1"/>
          </p:cNvPicPr>
          <p:nvPr>
            <p:ph sz="quarter" idx="2"/>
          </p:nvPr>
        </p:nvPicPr>
        <p:blipFill>
          <a:blip r:embed="rId2"/>
          <a:stretch>
            <a:fillRect/>
          </a:stretch>
        </p:blipFill>
        <p:spPr>
          <a:xfrm>
            <a:off x="1066800" y="2286000"/>
            <a:ext cx="6400800" cy="3809999"/>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advTm="1000">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en-US"/>
          </a:p>
        </p:txBody>
      </p:sp>
      <p:sp>
        <p:nvSpPr>
          <p:cNvPr id="3" name="Symbol zastępczy zawartości 2"/>
          <p:cNvSpPr>
            <a:spLocks noGrp="1"/>
          </p:cNvSpPr>
          <p:nvPr>
            <p:ph idx="1"/>
          </p:nvPr>
        </p:nvSpPr>
        <p:spPr/>
        <p:txBody>
          <a:bodyPr>
            <a:normAutofit lnSpcReduction="10000"/>
          </a:bodyPr>
          <a:lstStyle/>
          <a:p>
            <a:r>
              <a:rPr lang="pl-PL" dirty="0" smtClean="0">
                <a:solidFill>
                  <a:schemeClr val="bg1"/>
                </a:solidFill>
              </a:rPr>
              <a:t>Kolejne dwie pielgrzymki w roku </a:t>
            </a:r>
            <a:r>
              <a:rPr lang="pl-PL" b="1" dirty="0" smtClean="0">
                <a:solidFill>
                  <a:srgbClr val="FF0000"/>
                </a:solidFill>
              </a:rPr>
              <a:t>1983 i 1987</a:t>
            </a:r>
            <a:r>
              <a:rPr lang="pl-PL" dirty="0" smtClean="0">
                <a:solidFill>
                  <a:schemeClr val="bg1"/>
                </a:solidFill>
              </a:rPr>
              <a:t> miały miejsce jeszcze w czasach Polskiej Rzeczpospolitej Ludowej. Przyczyniły się do powstania „Solidarności” i dekonstrukcji ówczesnego systemu.</a:t>
            </a:r>
          </a:p>
          <a:p>
            <a:r>
              <a:rPr lang="pl-PL" dirty="0" smtClean="0">
                <a:solidFill>
                  <a:schemeClr val="bg1"/>
                </a:solidFill>
              </a:rPr>
              <a:t>Przesłanie pierwszej pielgrzymki do wolnej Polski w roku 1991 Jan Paweł II oparł na Dekalogu. Napominał rodaków, by dobrze korzystali z odzyskanej wolności. Kolejne wizyty odbywał w latach </a:t>
            </a:r>
            <a:r>
              <a:rPr lang="pl-PL" b="1" dirty="0" smtClean="0">
                <a:solidFill>
                  <a:srgbClr val="FF0000"/>
                </a:solidFill>
              </a:rPr>
              <a:t>1995, 1997, 1999</a:t>
            </a:r>
            <a:r>
              <a:rPr lang="pl-PL" dirty="0" smtClean="0">
                <a:solidFill>
                  <a:schemeClr val="bg1"/>
                </a:solidFill>
              </a:rPr>
              <a:t>. W czasie ostatniej pielgrzymki do Ojczyzny w </a:t>
            </a:r>
            <a:r>
              <a:rPr lang="pl-PL" b="1" dirty="0" smtClean="0">
                <a:solidFill>
                  <a:srgbClr val="FF0000"/>
                </a:solidFill>
              </a:rPr>
              <a:t>2002</a:t>
            </a:r>
            <a:r>
              <a:rPr lang="pl-PL" dirty="0" smtClean="0">
                <a:solidFill>
                  <a:schemeClr val="bg1"/>
                </a:solidFill>
              </a:rPr>
              <a:t> roku zawierzył cały świat Bożemu Miłosierdziu w sanktuarium w Krakowie – Łagiewnikach.</a:t>
            </a:r>
          </a:p>
          <a:p>
            <a:endParaRPr lang="en-US" dirty="0"/>
          </a:p>
        </p:txBody>
      </p:sp>
    </p:spTree>
  </p:cSld>
  <p:clrMapOvr>
    <a:masterClrMapping/>
  </p:clrMapOvr>
  <p:transition advTm="1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ymbol zastępczy tekstu 9"/>
          <p:cNvSpPr>
            <a:spLocks noGrp="1"/>
          </p:cNvSpPr>
          <p:nvPr>
            <p:ph type="body" sz="half" idx="3"/>
          </p:nvPr>
        </p:nvSpPr>
        <p:spPr>
          <a:xfrm>
            <a:off x="4645025" y="1295401"/>
            <a:ext cx="4041775" cy="1219200"/>
          </a:xfrm>
        </p:spPr>
        <p:txBody>
          <a:bodyPr>
            <a:normAutofit fontScale="92500" lnSpcReduction="10000"/>
          </a:bodyPr>
          <a:lstStyle/>
          <a:p>
            <a:r>
              <a:rPr lang="pl-PL" i="1" u="sng" dirty="0" smtClean="0">
                <a:solidFill>
                  <a:srgbClr val="FFFF00"/>
                </a:solidFill>
              </a:rPr>
              <a:t>Trzecia pielgrzymka do Polski, lotnisko wojskowe w Gdyni, Babich dołach, 11.06.1987 rok </a:t>
            </a:r>
            <a:endParaRPr lang="en-US" i="1" u="sng" dirty="0">
              <a:solidFill>
                <a:srgbClr val="FFFF00"/>
              </a:solidFill>
            </a:endParaRPr>
          </a:p>
        </p:txBody>
      </p:sp>
      <p:sp>
        <p:nvSpPr>
          <p:cNvPr id="9" name="Symbol zastępczy zawartości 8"/>
          <p:cNvSpPr>
            <a:spLocks noGrp="1"/>
          </p:cNvSpPr>
          <p:nvPr>
            <p:ph sz="quarter" idx="2"/>
          </p:nvPr>
        </p:nvSpPr>
        <p:spPr>
          <a:xfrm>
            <a:off x="457200" y="914400"/>
            <a:ext cx="4040188" cy="5445920"/>
          </a:xfrm>
        </p:spPr>
        <p:txBody>
          <a:bodyPr>
            <a:normAutofit/>
          </a:bodyPr>
          <a:lstStyle/>
          <a:p>
            <a:r>
              <a:rPr lang="pl-PL" dirty="0" smtClean="0">
                <a:solidFill>
                  <a:schemeClr val="bg1"/>
                </a:solidFill>
              </a:rPr>
              <a:t>W czasie licznych podróży zagranicznych Jan Paweł II często odwiedzał narody, które doświadczyły wojny. Wiele podróży miało charakter ekumeniczny. Dwukrotnie przemawiał w siedzibie ONZ w Nowym Yorku, odwiedził komunistyczną Kubę, a w roku 2000 pielgrzymował do Ziemi Świętej. Wtedy też modlił się pod Ścianą Płaczu w Jerozolimie.</a:t>
            </a:r>
            <a:endParaRPr lang="en-US" dirty="0">
              <a:solidFill>
                <a:schemeClr val="bg1"/>
              </a:solidFill>
            </a:endParaRPr>
          </a:p>
        </p:txBody>
      </p:sp>
      <p:pic>
        <p:nvPicPr>
          <p:cNvPr id="12" name="Symbol zastępczy zawartości 11" descr="pielgrzymka.jpg"/>
          <p:cNvPicPr>
            <a:picLocks noGrp="1" noChangeAspect="1"/>
          </p:cNvPicPr>
          <p:nvPr>
            <p:ph sz="quarter" idx="4"/>
          </p:nvPr>
        </p:nvPicPr>
        <p:blipFill>
          <a:blip r:embed="rId2"/>
          <a:stretch>
            <a:fillRect/>
          </a:stretch>
        </p:blipFill>
        <p:spPr>
          <a:xfrm>
            <a:off x="4724400" y="3505200"/>
            <a:ext cx="4041775" cy="2847136"/>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advTm="1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20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P spid="9" grpId="0" build="allAtOnce"/>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lstStyle/>
          <a:p>
            <a:r>
              <a:rPr lang="pl-PL" i="1" u="sng" dirty="0" smtClean="0">
                <a:solidFill>
                  <a:srgbClr val="FF0000"/>
                </a:solidFill>
              </a:rPr>
              <a:t>Śmierć i proces kanonizacyjny </a:t>
            </a:r>
            <a:endParaRPr lang="en-US" i="1" u="sng" dirty="0">
              <a:solidFill>
                <a:srgbClr val="FF0000"/>
              </a:solidFill>
            </a:endParaRPr>
          </a:p>
        </p:txBody>
      </p:sp>
      <p:sp>
        <p:nvSpPr>
          <p:cNvPr id="8" name="Symbol zastępczy zawartości 7"/>
          <p:cNvSpPr>
            <a:spLocks noGrp="1"/>
          </p:cNvSpPr>
          <p:nvPr>
            <p:ph idx="1"/>
          </p:nvPr>
        </p:nvSpPr>
        <p:spPr/>
        <p:txBody>
          <a:bodyPr>
            <a:normAutofit fontScale="85000" lnSpcReduction="20000"/>
          </a:bodyPr>
          <a:lstStyle/>
          <a:p>
            <a:r>
              <a:rPr lang="pl-PL" dirty="0" smtClean="0">
                <a:solidFill>
                  <a:schemeClr val="bg1"/>
                </a:solidFill>
              </a:rPr>
              <a:t>Papież zaczynał pontyfikat w pełni sił. Jego zdrowie nadszarpnął zamach na życie 13 maja 1981 roku – w rocznicę objawień fatimskich. Na placu św. Piotra </a:t>
            </a:r>
            <a:r>
              <a:rPr lang="pl-PL" dirty="0" err="1" smtClean="0">
                <a:solidFill>
                  <a:schemeClr val="bg1"/>
                </a:solidFill>
              </a:rPr>
              <a:t>Mehmet</a:t>
            </a:r>
            <a:r>
              <a:rPr lang="pl-PL" dirty="0" smtClean="0">
                <a:solidFill>
                  <a:schemeClr val="bg1"/>
                </a:solidFill>
              </a:rPr>
              <a:t> Ali </a:t>
            </a:r>
            <a:r>
              <a:rPr lang="pl-PL" dirty="0" err="1" smtClean="0">
                <a:solidFill>
                  <a:schemeClr val="bg1"/>
                </a:solidFill>
              </a:rPr>
              <a:t>Agca</a:t>
            </a:r>
            <a:r>
              <a:rPr lang="pl-PL" dirty="0" smtClean="0">
                <a:solidFill>
                  <a:schemeClr val="bg1"/>
                </a:solidFill>
              </a:rPr>
              <a:t> strzelił do papieża z odległości trzech i pół metra. Papież swoje cudowne ocalenie przypisał wstawiennictwu Matki Bożej.</a:t>
            </a:r>
          </a:p>
          <a:p>
            <a:r>
              <a:rPr lang="pl-PL" dirty="0" smtClean="0">
                <a:solidFill>
                  <a:schemeClr val="bg1"/>
                </a:solidFill>
              </a:rPr>
              <a:t>Pod koniec lat 90, widać było, że Jan Paweł II cierpi na chorobę Parkinsona, która stopniowo się pogłębiała. Mimo wszystko Jan Paweł II wciąż podróżował i do końca z pełnym zaangażowaniem pełnił swoją posługę. Niedługo przed śmiercią stracił głos i nie mógł przemawiać do wiernych. Zmarł </a:t>
            </a:r>
            <a:r>
              <a:rPr lang="pl-PL" b="1" dirty="0" smtClean="0">
                <a:solidFill>
                  <a:srgbClr val="FF0000"/>
                </a:solidFill>
              </a:rPr>
              <a:t>2 kwietnia 2005 r.</a:t>
            </a:r>
            <a:r>
              <a:rPr lang="pl-PL" dirty="0" smtClean="0">
                <a:solidFill>
                  <a:srgbClr val="FF0000"/>
                </a:solidFill>
              </a:rPr>
              <a:t> o godzinie 21.37.</a:t>
            </a:r>
            <a:r>
              <a:rPr lang="pl-PL" dirty="0" smtClean="0">
                <a:solidFill>
                  <a:schemeClr val="bg1"/>
                </a:solidFill>
              </a:rPr>
              <a:t> Świat pogrążył się w żałobie. Pogrzeb Papieża odbył się </a:t>
            </a:r>
            <a:r>
              <a:rPr lang="pl-PL" b="1" dirty="0" smtClean="0">
                <a:solidFill>
                  <a:srgbClr val="FF0000"/>
                </a:solidFill>
              </a:rPr>
              <a:t>8 kwietnia</a:t>
            </a:r>
            <a:r>
              <a:rPr lang="pl-PL" dirty="0" smtClean="0">
                <a:solidFill>
                  <a:schemeClr val="bg1"/>
                </a:solidFill>
              </a:rPr>
              <a:t>. W uroczystościach pogrzebowych na placu św. Piotra uczestniczyło 300 tysięcy wiernych. Dwa miliardy osób oglądało transmisję z ich przebiegu w telewizji. Trumna z ciałem spoczęła w podziemiach bazyliki św. Piotra.</a:t>
            </a:r>
          </a:p>
          <a:p>
            <a:endParaRPr lang="en-US" dirty="0">
              <a:solidFill>
                <a:schemeClr val="bg1"/>
              </a:solidFill>
            </a:endParaRPr>
          </a:p>
        </p:txBody>
      </p:sp>
    </p:spTree>
  </p:cSld>
  <p:clrMapOvr>
    <a:masterClrMapping/>
  </p:clrMapOvr>
  <p:transition advTm="1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down)">
                                      <p:cBhvr>
                                        <p:cTn id="1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ymbol zastępczy zawartości 8" descr="śmierc 2.jpeg"/>
          <p:cNvPicPr>
            <a:picLocks noGrp="1" noChangeAspect="1"/>
          </p:cNvPicPr>
          <p:nvPr>
            <p:ph sz="quarter" idx="2"/>
          </p:nvPr>
        </p:nvPicPr>
        <p:blipFill>
          <a:blip r:embed="rId2"/>
          <a:stretch>
            <a:fillRect/>
          </a:stretch>
        </p:blipFill>
        <p:spPr>
          <a:xfrm>
            <a:off x="381000" y="2819400"/>
            <a:ext cx="4344988" cy="313490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Symbol zastępczy zawartości 9" descr="śmierć jeden.jpg"/>
          <p:cNvPicPr>
            <a:picLocks noGrp="1" noChangeAspect="1"/>
          </p:cNvPicPr>
          <p:nvPr>
            <p:ph sz="quarter" idx="4"/>
          </p:nvPr>
        </p:nvPicPr>
        <p:blipFill>
          <a:blip r:embed="rId3"/>
          <a:stretch>
            <a:fillRect/>
          </a:stretch>
        </p:blipFill>
        <p:spPr>
          <a:xfrm>
            <a:off x="5181600" y="1371600"/>
            <a:ext cx="3505200" cy="5181600"/>
          </a:xfrm>
          <a:prstGeom prst="ellipse">
            <a:avLst/>
          </a:prstGeom>
          <a:ln>
            <a:noFill/>
          </a:ln>
          <a:effectLst>
            <a:softEdge rad="112500"/>
          </a:effectLst>
        </p:spPr>
      </p:pic>
    </p:spTree>
  </p:cSld>
  <p:clrMapOvr>
    <a:masterClrMapping/>
  </p:clrMapOvr>
  <p:transition advTm="1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idx="1"/>
          </p:nvPr>
        </p:nvSpPr>
        <p:spPr>
          <a:xfrm>
            <a:off x="4724400" y="457200"/>
            <a:ext cx="4139829" cy="1346225"/>
          </a:xfrm>
        </p:spPr>
        <p:txBody>
          <a:bodyPr/>
          <a:lstStyle/>
          <a:p>
            <a:r>
              <a:rPr lang="pl-PL" sz="3200" u="sng" dirty="0" smtClean="0">
                <a:solidFill>
                  <a:srgbClr val="FFFF00"/>
                </a:solidFill>
              </a:rPr>
              <a:t>Grób Jana Pawła II</a:t>
            </a:r>
            <a:endParaRPr lang="en-US" sz="3200" u="sng" dirty="0">
              <a:solidFill>
                <a:srgbClr val="FFFF00"/>
              </a:solidFill>
            </a:endParaRPr>
          </a:p>
        </p:txBody>
      </p:sp>
      <p:pic>
        <p:nvPicPr>
          <p:cNvPr id="7" name="Symbol zastępczy zawartości 6" descr="grób jana.jpg"/>
          <p:cNvPicPr>
            <a:picLocks noGrp="1" noChangeAspect="1"/>
          </p:cNvPicPr>
          <p:nvPr>
            <p:ph sz="quarter" idx="2"/>
          </p:nvPr>
        </p:nvPicPr>
        <p:blipFill>
          <a:blip r:embed="rId2"/>
          <a:stretch>
            <a:fillRect/>
          </a:stretch>
        </p:blipFill>
        <p:spPr>
          <a:xfrm>
            <a:off x="2514600" y="2667000"/>
            <a:ext cx="5486400" cy="3429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advTm="1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zawartości 7"/>
          <p:cNvSpPr>
            <a:spLocks noGrp="1"/>
          </p:cNvSpPr>
          <p:nvPr>
            <p:ph idx="1"/>
          </p:nvPr>
        </p:nvSpPr>
        <p:spPr/>
        <p:txBody>
          <a:bodyPr>
            <a:normAutofit fontScale="85000" lnSpcReduction="10000"/>
          </a:bodyPr>
          <a:lstStyle/>
          <a:p>
            <a:r>
              <a:rPr lang="pl-PL" b="1" dirty="0" smtClean="0">
                <a:solidFill>
                  <a:srgbClr val="FF0000"/>
                </a:solidFill>
              </a:rPr>
              <a:t>13 maja 2005</a:t>
            </a:r>
            <a:r>
              <a:rPr lang="pl-PL" dirty="0" smtClean="0">
                <a:solidFill>
                  <a:schemeClr val="bg1"/>
                </a:solidFill>
              </a:rPr>
              <a:t> roku rozpoczął się proces beatyfikacyjny Jana Pawła II. W odpowiedzi na wołanie wiernych „Santo </a:t>
            </a:r>
            <a:r>
              <a:rPr lang="pl-PL" dirty="0" err="1" smtClean="0">
                <a:solidFill>
                  <a:schemeClr val="bg1"/>
                </a:solidFill>
              </a:rPr>
              <a:t>subito</a:t>
            </a:r>
            <a:r>
              <a:rPr lang="pl-PL" dirty="0" smtClean="0">
                <a:solidFill>
                  <a:schemeClr val="bg1"/>
                </a:solidFill>
              </a:rPr>
              <a:t>!”, wznoszone podczas pogrzebu Papieża, nowy papież Benedykt XVI udzielił dyspensy od pięcioletniego okresu oczekiwania na wszczęcie procesu beatyfikacyjnego.</a:t>
            </a:r>
          </a:p>
          <a:p>
            <a:r>
              <a:rPr lang="pl-PL" dirty="0" smtClean="0">
                <a:solidFill>
                  <a:schemeClr val="bg1"/>
                </a:solidFill>
              </a:rPr>
              <a:t>Beatyfikacji dokonał </a:t>
            </a:r>
            <a:r>
              <a:rPr lang="pl-PL" b="1" dirty="0" smtClean="0">
                <a:solidFill>
                  <a:srgbClr val="FF0000"/>
                </a:solidFill>
              </a:rPr>
              <a:t>1 maja 2011</a:t>
            </a:r>
            <a:r>
              <a:rPr lang="pl-PL" dirty="0" smtClean="0">
                <a:solidFill>
                  <a:schemeClr val="bg1"/>
                </a:solidFill>
              </a:rPr>
              <a:t> roku papież Benedykt XVI. We Mszy św. na placu św. Piotra uczestniczyło ok. 1,5 mln osób, w tym trzysta tysięcy Polaków. Na datę liturgicznego wspomnienia bł. Jana Pawła II wybrano dzień 22 października, przypadający w rocznicę uroczystej inauguracji pontyfikatu papieża Polaka.</a:t>
            </a:r>
          </a:p>
          <a:p>
            <a:r>
              <a:rPr lang="pl-PL" dirty="0" smtClean="0">
                <a:solidFill>
                  <a:schemeClr val="bg1"/>
                </a:solidFill>
              </a:rPr>
              <a:t>Kanonizacji Jana Pawła II dokonał papież Franciszek w niedzielę Bożego Miłosierdzia, </a:t>
            </a:r>
            <a:r>
              <a:rPr lang="pl-PL" b="1" dirty="0" smtClean="0">
                <a:solidFill>
                  <a:srgbClr val="FF0000"/>
                </a:solidFill>
              </a:rPr>
              <a:t>27 kwietnia 2014 r</a:t>
            </a:r>
            <a:r>
              <a:rPr lang="pl-PL" b="1" dirty="0" smtClean="0">
                <a:solidFill>
                  <a:schemeClr val="bg1"/>
                </a:solidFill>
              </a:rPr>
              <a:t>.</a:t>
            </a:r>
            <a:r>
              <a:rPr lang="pl-PL" dirty="0" smtClean="0">
                <a:solidFill>
                  <a:schemeClr val="bg1"/>
                </a:solidFill>
              </a:rPr>
              <a:t> w Rzymie.</a:t>
            </a:r>
          </a:p>
          <a:p>
            <a:endParaRPr lang="en-US" dirty="0">
              <a:solidFill>
                <a:schemeClr val="bg1"/>
              </a:solidFill>
            </a:endParaRPr>
          </a:p>
        </p:txBody>
      </p:sp>
    </p:spTree>
  </p:cSld>
  <p:clrMapOvr>
    <a:masterClrMapping/>
  </p:clrMapOvr>
  <p:transition advTm="1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down)">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algn="ctr">
              <a:buNone/>
            </a:pPr>
            <a:endParaRPr lang="pl-PL" sz="9600" dirty="0" smtClean="0"/>
          </a:p>
          <a:p>
            <a:pPr algn="ctr">
              <a:buNone/>
            </a:pPr>
            <a:r>
              <a:rPr lang="pl-PL" sz="9600" dirty="0" smtClean="0">
                <a:solidFill>
                  <a:schemeClr val="bg1"/>
                </a:solidFill>
              </a:rPr>
              <a:t>Koniec </a:t>
            </a:r>
            <a:endParaRPr lang="en-US" sz="9600" dirty="0">
              <a:solidFill>
                <a:schemeClr val="bg1"/>
              </a:solidFill>
            </a:endParaRPr>
          </a:p>
        </p:txBody>
      </p:sp>
    </p:spTree>
  </p:cSld>
  <p:clrMapOvr>
    <a:masterClrMapping/>
  </p:clrMapOvr>
  <p:transition advTm="1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idx="1"/>
          </p:nvPr>
        </p:nvSpPr>
        <p:spPr>
          <a:xfrm>
            <a:off x="533400" y="990600"/>
            <a:ext cx="4040188" cy="659352"/>
          </a:xfrm>
        </p:spPr>
        <p:txBody>
          <a:bodyPr/>
          <a:lstStyle/>
          <a:p>
            <a:r>
              <a:rPr lang="pl-PL" i="1" u="sng" dirty="0" smtClean="0">
                <a:solidFill>
                  <a:srgbClr val="FF0000"/>
                </a:solidFill>
              </a:rPr>
              <a:t>Rodzice papieża :Emilia i Karol Wojtyła </a:t>
            </a:r>
            <a:endParaRPr lang="en-US" i="1" u="sng" dirty="0">
              <a:solidFill>
                <a:srgbClr val="FF0000"/>
              </a:solidFill>
            </a:endParaRPr>
          </a:p>
        </p:txBody>
      </p:sp>
      <p:sp>
        <p:nvSpPr>
          <p:cNvPr id="4" name="Symbol zastępczy tekstu 3"/>
          <p:cNvSpPr>
            <a:spLocks noGrp="1"/>
          </p:cNvSpPr>
          <p:nvPr>
            <p:ph type="body" sz="half" idx="3"/>
          </p:nvPr>
        </p:nvSpPr>
        <p:spPr>
          <a:xfrm>
            <a:off x="5410200" y="1066801"/>
            <a:ext cx="3276600" cy="838199"/>
          </a:xfrm>
        </p:spPr>
        <p:txBody>
          <a:bodyPr/>
          <a:lstStyle/>
          <a:p>
            <a:r>
              <a:rPr lang="pl-PL" i="1" u="sng" dirty="0" smtClean="0">
                <a:solidFill>
                  <a:srgbClr val="FF0000"/>
                </a:solidFill>
              </a:rPr>
              <a:t>Papież jako dziecko </a:t>
            </a:r>
            <a:endParaRPr lang="en-US" i="1" u="sng" dirty="0">
              <a:solidFill>
                <a:srgbClr val="FF0000"/>
              </a:solidFill>
            </a:endParaRPr>
          </a:p>
        </p:txBody>
      </p:sp>
      <p:pic>
        <p:nvPicPr>
          <p:cNvPr id="7" name="Symbol zastępczy zawartości 6" descr="Emilia_and_Karol_Wojtyla_wedding_portrait.jpg"/>
          <p:cNvPicPr>
            <a:picLocks noGrp="1" noChangeAspect="1"/>
          </p:cNvPicPr>
          <p:nvPr>
            <p:ph sz="quarter" idx="2"/>
          </p:nvPr>
        </p:nvPicPr>
        <p:blipFill>
          <a:blip r:embed="rId2"/>
          <a:stretch>
            <a:fillRect/>
          </a:stretch>
        </p:blipFill>
        <p:spPr>
          <a:xfrm>
            <a:off x="533400" y="1981200"/>
            <a:ext cx="2743200" cy="39470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Symbol zastępczy zawartości 9" descr="177d8e25cfe7b7a79a28388adec1f4c1.jpg"/>
          <p:cNvPicPr>
            <a:picLocks noGrp="1" noChangeAspect="1"/>
          </p:cNvPicPr>
          <p:nvPr>
            <p:ph sz="quarter" idx="4"/>
          </p:nvPr>
        </p:nvPicPr>
        <p:blipFill>
          <a:blip r:embed="rId3" cstate="print"/>
          <a:stretch>
            <a:fillRect/>
          </a:stretch>
        </p:blipFill>
        <p:spPr>
          <a:xfrm>
            <a:off x="5370366" y="2514600"/>
            <a:ext cx="2591092" cy="38465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Tm="1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2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zawartości 7"/>
          <p:cNvSpPr>
            <a:spLocks noGrp="1"/>
          </p:cNvSpPr>
          <p:nvPr>
            <p:ph idx="1"/>
          </p:nvPr>
        </p:nvSpPr>
        <p:spPr/>
        <p:txBody>
          <a:bodyPr/>
          <a:lstStyle/>
          <a:p>
            <a:r>
              <a:rPr lang="pl-PL" dirty="0" smtClean="0">
                <a:solidFill>
                  <a:schemeClr val="bg1"/>
                </a:solidFill>
              </a:rPr>
              <a:t>Gdy Karol miał dziewięć lat, zmarła jego matka. Po pogrzebie ojciec zabrał synów do Sanktuarium Maryjnego w Kalwarii Zebrzydowskiej, do którego przyszły papież często powracał. Trzy lata później zmarł jego brat Edmund, który był lekarzem i zaraził się od pacjentki szkarlatyną w szpitalu w Bielsku-Białej.</a:t>
            </a:r>
            <a:endParaRPr lang="en-US" dirty="0">
              <a:solidFill>
                <a:schemeClr val="bg1"/>
              </a:solidFill>
            </a:endParaRPr>
          </a:p>
        </p:txBody>
      </p:sp>
    </p:spTree>
  </p:cSld>
  <p:clrMapOvr>
    <a:masterClrMapping/>
  </p:clrMapOvr>
  <p:transition advTm="1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tekstu 4"/>
          <p:cNvSpPr>
            <a:spLocks noGrp="1"/>
          </p:cNvSpPr>
          <p:nvPr>
            <p:ph type="body" idx="1"/>
          </p:nvPr>
        </p:nvSpPr>
        <p:spPr>
          <a:xfrm>
            <a:off x="457200" y="914400"/>
            <a:ext cx="4040188" cy="1143000"/>
          </a:xfrm>
        </p:spPr>
        <p:txBody>
          <a:bodyPr/>
          <a:lstStyle/>
          <a:p>
            <a:r>
              <a:rPr lang="pl-PL" i="1" u="sng" dirty="0" smtClean="0">
                <a:solidFill>
                  <a:srgbClr val="FF0000"/>
                </a:solidFill>
              </a:rPr>
              <a:t>Brat  papieża:  Edmund Wojtyła </a:t>
            </a:r>
            <a:endParaRPr lang="en-US" i="1" u="sng" dirty="0">
              <a:solidFill>
                <a:srgbClr val="FF0000"/>
              </a:solidFill>
            </a:endParaRPr>
          </a:p>
        </p:txBody>
      </p:sp>
      <p:pic>
        <p:nvPicPr>
          <p:cNvPr id="9" name="Symbol zastępczy zawartości 8" descr="Edmund_Wojtyła.jpg"/>
          <p:cNvPicPr>
            <a:picLocks noGrp="1" noChangeAspect="1"/>
          </p:cNvPicPr>
          <p:nvPr>
            <p:ph sz="quarter" idx="2"/>
          </p:nvPr>
        </p:nvPicPr>
        <p:blipFill>
          <a:blip r:embed="rId2"/>
          <a:stretch>
            <a:fillRect/>
          </a:stretch>
        </p:blipFill>
        <p:spPr>
          <a:xfrm>
            <a:off x="685799" y="2133600"/>
            <a:ext cx="3680732" cy="4191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Symbol zastępczy zawartości 11" descr="pobrane.jpg"/>
          <p:cNvPicPr>
            <a:picLocks noGrp="1" noChangeAspect="1"/>
          </p:cNvPicPr>
          <p:nvPr>
            <p:ph sz="quarter" idx="4"/>
          </p:nvPr>
        </p:nvPicPr>
        <p:blipFill>
          <a:blip r:embed="rId3"/>
          <a:stretch>
            <a:fillRect/>
          </a:stretch>
        </p:blipFill>
        <p:spPr>
          <a:xfrm>
            <a:off x="5181600" y="838200"/>
            <a:ext cx="3514806" cy="4038600"/>
          </a:xfrm>
          <a:prstGeom prst="ellipse">
            <a:avLst/>
          </a:prstGeom>
          <a:ln>
            <a:noFill/>
          </a:ln>
          <a:effectLst>
            <a:softEdge rad="112500"/>
          </a:effectLst>
        </p:spPr>
      </p:pic>
    </p:spTree>
  </p:cSld>
  <p:clrMapOvr>
    <a:masterClrMapping/>
  </p:clrMapOvr>
  <p:transition advTm="1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en-US"/>
          </a:p>
        </p:txBody>
      </p:sp>
      <p:sp>
        <p:nvSpPr>
          <p:cNvPr id="3" name="Symbol zastępczy zawartości 2"/>
          <p:cNvSpPr>
            <a:spLocks noGrp="1"/>
          </p:cNvSpPr>
          <p:nvPr>
            <p:ph idx="1"/>
          </p:nvPr>
        </p:nvSpPr>
        <p:spPr/>
        <p:txBody>
          <a:bodyPr/>
          <a:lstStyle/>
          <a:p>
            <a:r>
              <a:rPr lang="pl-PL" dirty="0" smtClean="0">
                <a:solidFill>
                  <a:srgbClr val="FF0000"/>
                </a:solidFill>
              </a:rPr>
              <a:t>W </a:t>
            </a:r>
            <a:r>
              <a:rPr lang="pl-PL" b="1" dirty="0" smtClean="0">
                <a:solidFill>
                  <a:srgbClr val="FF0000"/>
                </a:solidFill>
              </a:rPr>
              <a:t>1930</a:t>
            </a:r>
            <a:r>
              <a:rPr lang="pl-PL" dirty="0" smtClean="0">
                <a:solidFill>
                  <a:schemeClr val="bg1">
                    <a:lumMod val="95000"/>
                    <a:lumOff val="5000"/>
                  </a:schemeClr>
                </a:solidFill>
              </a:rPr>
              <a:t> roku rozpoczął naukę w I Państwowym Gimnazjum Męskim im. Marcina </a:t>
            </a:r>
            <a:r>
              <a:rPr lang="pl-PL" dirty="0" err="1" smtClean="0">
                <a:solidFill>
                  <a:schemeClr val="bg1">
                    <a:lumMod val="95000"/>
                    <a:lumOff val="5000"/>
                  </a:schemeClr>
                </a:solidFill>
              </a:rPr>
              <a:t>Wadowity</a:t>
            </a:r>
            <a:r>
              <a:rPr lang="pl-PL" dirty="0" smtClean="0">
                <a:solidFill>
                  <a:schemeClr val="bg1">
                    <a:lumMod val="95000"/>
                    <a:lumOff val="5000"/>
                  </a:schemeClr>
                </a:solidFill>
              </a:rPr>
              <a:t> w Wadowicach. W pierwszej klasie gimnazjum, wstąpił do kółka ministranckiego prowadzonego przez księdza Kazimierza </a:t>
            </a:r>
            <a:r>
              <a:rPr lang="pl-PL" dirty="0" err="1" smtClean="0">
                <a:solidFill>
                  <a:schemeClr val="bg1">
                    <a:lumMod val="95000"/>
                    <a:lumOff val="5000"/>
                  </a:schemeClr>
                </a:solidFill>
              </a:rPr>
              <a:t>Figlewicza</a:t>
            </a:r>
            <a:r>
              <a:rPr lang="pl-PL" dirty="0" smtClean="0">
                <a:solidFill>
                  <a:schemeClr val="bg1">
                    <a:lumMod val="95000"/>
                    <a:lumOff val="5000"/>
                  </a:schemeClr>
                </a:solidFill>
              </a:rPr>
              <a:t>. W latach gimnazjalnych objawił się także talent pisarski i aktorski Karola. Chętnie grał w piłkę nożną, szczególnie na pozycji bramkarza.</a:t>
            </a:r>
            <a:endParaRPr lang="en-US" dirty="0">
              <a:solidFill>
                <a:schemeClr val="bg1">
                  <a:lumMod val="95000"/>
                  <a:lumOff val="5000"/>
                </a:schemeClr>
              </a:solidFill>
            </a:endParaRPr>
          </a:p>
        </p:txBody>
      </p:sp>
    </p:spTree>
  </p:cSld>
  <p:clrMapOvr>
    <a:masterClrMapping/>
  </p:clrMapOvr>
  <p:transition advTm="1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tekstu 4"/>
          <p:cNvSpPr>
            <a:spLocks noGrp="1"/>
          </p:cNvSpPr>
          <p:nvPr>
            <p:ph type="body" idx="1"/>
          </p:nvPr>
        </p:nvSpPr>
        <p:spPr/>
        <p:txBody>
          <a:bodyPr/>
          <a:lstStyle/>
          <a:p>
            <a:endParaRPr lang="en-US"/>
          </a:p>
        </p:txBody>
      </p:sp>
      <p:pic>
        <p:nvPicPr>
          <p:cNvPr id="8" name="Symbol zastępczy zawartości 7" descr="bbbbbbb.jpg"/>
          <p:cNvPicPr>
            <a:picLocks noGrp="1" noChangeAspect="1"/>
          </p:cNvPicPr>
          <p:nvPr>
            <p:ph sz="quarter" idx="2"/>
          </p:nvPr>
        </p:nvPicPr>
        <p:blipFill>
          <a:blip r:embed="rId2"/>
          <a:stretch>
            <a:fillRect/>
          </a:stretch>
        </p:blipFill>
        <p:spPr>
          <a:xfrm>
            <a:off x="457200" y="1447801"/>
            <a:ext cx="4040188" cy="41011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Symbol zastępczy zawartości 6"/>
          <p:cNvSpPr>
            <a:spLocks noGrp="1"/>
          </p:cNvSpPr>
          <p:nvPr>
            <p:ph sz="quarter" idx="4"/>
          </p:nvPr>
        </p:nvSpPr>
        <p:spPr>
          <a:xfrm>
            <a:off x="4645025" y="1143000"/>
            <a:ext cx="4041775" cy="5217320"/>
          </a:xfrm>
        </p:spPr>
        <p:txBody>
          <a:bodyPr>
            <a:normAutofit lnSpcReduction="10000"/>
          </a:bodyPr>
          <a:lstStyle/>
          <a:p>
            <a:r>
              <a:rPr lang="pl-PL" dirty="0" smtClean="0">
                <a:solidFill>
                  <a:schemeClr val="bg1">
                    <a:lumMod val="95000"/>
                    <a:lumOff val="5000"/>
                  </a:schemeClr>
                </a:solidFill>
              </a:rPr>
              <a:t>Po zdaniu egzaminu maturalnego w 1938 roku, Karol Wojtyła rozpoczął studia polonistyczne na Uniwersytecie Jagiellońskim i w związku z tym wraz z ojcem przeprowadził się do Krakowa. Zamieszkali przy ulicy Tynieckiej 10 w dwóch pokoikach w suterenie. Filologia polska na Uniwersytecie Jagiellońskim przeżywała wówczas okres swojej świetności, tworząc doskonałe środowisko do rozwoju intelektualnego.</a:t>
            </a:r>
            <a:endParaRPr lang="en-US" dirty="0" smtClean="0">
              <a:solidFill>
                <a:schemeClr val="bg1">
                  <a:lumMod val="95000"/>
                  <a:lumOff val="5000"/>
                </a:schemeClr>
              </a:solidFill>
            </a:endParaRPr>
          </a:p>
          <a:p>
            <a:endParaRPr lang="en-US" dirty="0"/>
          </a:p>
        </p:txBody>
      </p:sp>
    </p:spTree>
  </p:cSld>
  <p:clrMapOvr>
    <a:masterClrMapping/>
  </p:clrMapOvr>
  <p:transition advTm="1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85800" y="762000"/>
            <a:ext cx="8229600" cy="1143000"/>
          </a:xfrm>
        </p:spPr>
        <p:txBody>
          <a:bodyPr/>
          <a:lstStyle/>
          <a:p>
            <a:r>
              <a:rPr lang="pl-PL" i="1" u="sng" dirty="0" smtClean="0">
                <a:solidFill>
                  <a:srgbClr val="FF0000"/>
                </a:solidFill>
                <a:latin typeface="+mn-lt"/>
              </a:rPr>
              <a:t>Czas wojny </a:t>
            </a:r>
            <a:endParaRPr lang="en-US" i="1" u="sng" dirty="0">
              <a:solidFill>
                <a:srgbClr val="FF0000"/>
              </a:solidFill>
              <a:latin typeface="+mn-lt"/>
            </a:endParaRPr>
          </a:p>
        </p:txBody>
      </p:sp>
      <p:sp>
        <p:nvSpPr>
          <p:cNvPr id="3" name="Symbol zastępczy zawartości 2"/>
          <p:cNvSpPr>
            <a:spLocks noGrp="1"/>
          </p:cNvSpPr>
          <p:nvPr>
            <p:ph idx="1"/>
          </p:nvPr>
        </p:nvSpPr>
        <p:spPr/>
        <p:txBody>
          <a:bodyPr/>
          <a:lstStyle/>
          <a:p>
            <a:r>
              <a:rPr lang="pl-PL" dirty="0" smtClean="0">
                <a:solidFill>
                  <a:schemeClr val="bg1"/>
                </a:solidFill>
              </a:rPr>
              <a:t>Nadszedł </a:t>
            </a:r>
            <a:r>
              <a:rPr lang="pl-PL" b="1" dirty="0" smtClean="0">
                <a:solidFill>
                  <a:srgbClr val="FF0000"/>
                </a:solidFill>
              </a:rPr>
              <a:t>1 września 1939</a:t>
            </a:r>
            <a:r>
              <a:rPr lang="pl-PL" dirty="0" smtClean="0">
                <a:solidFill>
                  <a:schemeClr val="bg1"/>
                </a:solidFill>
              </a:rPr>
              <a:t> roku. 6 września wojska niemieckie wkroczyły do Krakowa. W wyniku </a:t>
            </a:r>
            <a:r>
              <a:rPr lang="pl-PL" dirty="0" err="1" smtClean="0">
                <a:solidFill>
                  <a:schemeClr val="bg1"/>
                </a:solidFill>
              </a:rPr>
              <a:t>Sonderaktion</a:t>
            </a:r>
            <a:r>
              <a:rPr lang="pl-PL" dirty="0" smtClean="0">
                <a:solidFill>
                  <a:schemeClr val="bg1"/>
                </a:solidFill>
              </a:rPr>
              <a:t> </a:t>
            </a:r>
            <a:r>
              <a:rPr lang="pl-PL" dirty="0" err="1" smtClean="0">
                <a:solidFill>
                  <a:schemeClr val="bg1"/>
                </a:solidFill>
              </a:rPr>
              <a:t>Krakau</a:t>
            </a:r>
            <a:r>
              <a:rPr lang="pl-PL" dirty="0" smtClean="0">
                <a:solidFill>
                  <a:schemeClr val="bg1"/>
                </a:solidFill>
              </a:rPr>
              <a:t> 6 listopada 1939 roku zamknięto Uniwersytet Jagielloński, a profesorów wywieziono do obozu Sachsenhausen. Karol znalazł pracę w Zakładach Chemicznych „Solvay” w Borku </a:t>
            </a:r>
            <a:r>
              <a:rPr lang="pl-PL" dirty="0" err="1" smtClean="0">
                <a:solidFill>
                  <a:schemeClr val="bg1"/>
                </a:solidFill>
              </a:rPr>
              <a:t>Fałęckim</a:t>
            </a:r>
            <a:r>
              <a:rPr lang="pl-PL" dirty="0" smtClean="0">
                <a:solidFill>
                  <a:schemeClr val="bg1"/>
                </a:solidFill>
              </a:rPr>
              <a:t>. Ciężka praca w kamieniołomach dawała względne bezpieczeństwo, gdyż Niemcy uznawali zakład za potrzebny.</a:t>
            </a:r>
            <a:endParaRPr lang="en-US" dirty="0">
              <a:solidFill>
                <a:schemeClr val="bg1"/>
              </a:solidFill>
            </a:endParaRPr>
          </a:p>
        </p:txBody>
      </p:sp>
    </p:spTree>
  </p:cSld>
  <p:clrMapOvr>
    <a:masterClrMapping/>
  </p:clrMapOvr>
  <p:transition advTm="1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zepływ">
  <a:themeElements>
    <a:clrScheme name="Przepły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Przepły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Bogaty">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125</TotalTime>
  <Words>710</Words>
  <Application>Microsoft Office PowerPoint</Application>
  <PresentationFormat>Pokaz na ekranie (4:3)</PresentationFormat>
  <Paragraphs>84</Paragraphs>
  <Slides>36</Slides>
  <Notes>0</Notes>
  <HiddenSlides>0</HiddenSlides>
  <MMClips>0</MMClips>
  <ScaleCrop>false</ScaleCrop>
  <HeadingPairs>
    <vt:vector size="4" baseType="variant">
      <vt:variant>
        <vt:lpstr>Motyw</vt:lpstr>
      </vt:variant>
      <vt:variant>
        <vt:i4>1</vt:i4>
      </vt:variant>
      <vt:variant>
        <vt:lpstr>Tytuły slajdów</vt:lpstr>
      </vt:variant>
      <vt:variant>
        <vt:i4>36</vt:i4>
      </vt:variant>
    </vt:vector>
  </HeadingPairs>
  <TitlesOfParts>
    <vt:vector size="37" baseType="lpstr">
      <vt:lpstr>Przepływ</vt:lpstr>
      <vt:lpstr>Moje spotkanie z Janem Pawłem II</vt:lpstr>
      <vt:lpstr>Młodość i dzieciństwo </vt:lpstr>
      <vt:lpstr>Slajd 3</vt:lpstr>
      <vt:lpstr>Slajd 4</vt:lpstr>
      <vt:lpstr>Slajd 5</vt:lpstr>
      <vt:lpstr>Slajd 6</vt:lpstr>
      <vt:lpstr>Slajd 7</vt:lpstr>
      <vt:lpstr>Slajd 8</vt:lpstr>
      <vt:lpstr>Czas wojny </vt:lpstr>
      <vt:lpstr>Slajd 10</vt:lpstr>
      <vt:lpstr>Slajd 11</vt:lpstr>
      <vt:lpstr>Slajd 12</vt:lpstr>
      <vt:lpstr>Slajd 13</vt:lpstr>
      <vt:lpstr>Posługa kapłańska i biskupia </vt:lpstr>
      <vt:lpstr>Slajd 15</vt:lpstr>
      <vt:lpstr>Slajd 16</vt:lpstr>
      <vt:lpstr>Slajd 17</vt:lpstr>
      <vt:lpstr>Slajd 18</vt:lpstr>
      <vt:lpstr>Slajd 19</vt:lpstr>
      <vt:lpstr>Slajd 20</vt:lpstr>
      <vt:lpstr>Slajd 21</vt:lpstr>
      <vt:lpstr>Slajd 22</vt:lpstr>
      <vt:lpstr>Slajd 23</vt:lpstr>
      <vt:lpstr>Slajd 24</vt:lpstr>
      <vt:lpstr>Slajd 25</vt:lpstr>
      <vt:lpstr>Pontyfikat Jana Pawła II</vt:lpstr>
      <vt:lpstr>Slajd 27</vt:lpstr>
      <vt:lpstr>Slajd 28</vt:lpstr>
      <vt:lpstr>Pielgrzymki do Polski i Świata</vt:lpstr>
      <vt:lpstr>Slajd 30</vt:lpstr>
      <vt:lpstr>Slajd 31</vt:lpstr>
      <vt:lpstr>Śmierć i proces kanonizacyjny </vt:lpstr>
      <vt:lpstr>Slajd 33</vt:lpstr>
      <vt:lpstr>Slajd 34</vt:lpstr>
      <vt:lpstr>Slajd 35</vt:lpstr>
      <vt:lpstr>Slajd 36</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Moje spotkanie z Janem Pawłem II</dc:title>
  <dc:creator>Tomasz Bednarski</dc:creator>
  <cp:lastModifiedBy>Tomasz Bednarski</cp:lastModifiedBy>
  <cp:revision>14</cp:revision>
  <dcterms:created xsi:type="dcterms:W3CDTF">2020-05-18T20:27:01Z</dcterms:created>
  <dcterms:modified xsi:type="dcterms:W3CDTF">2020-05-19T11:06:04Z</dcterms:modified>
</cp:coreProperties>
</file>